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5"/>
  </p:sldMasterIdLst>
  <p:sldIdLst>
    <p:sldId id="256" r:id="rId6"/>
    <p:sldId id="257" r:id="rId7"/>
    <p:sldId id="258" r:id="rId8"/>
    <p:sldId id="261" r:id="rId9"/>
    <p:sldId id="263" r:id="rId10"/>
    <p:sldId id="264" r:id="rId11"/>
    <p:sldId id="262" r:id="rId12"/>
    <p:sldId id="272" r:id="rId13"/>
    <p:sldId id="265" r:id="rId14"/>
    <p:sldId id="259" r:id="rId15"/>
    <p:sldId id="271" r:id="rId16"/>
    <p:sldId id="276" r:id="rId17"/>
    <p:sldId id="273" r:id="rId18"/>
    <p:sldId id="275" r:id="rId19"/>
    <p:sldId id="260" r:id="rId20"/>
    <p:sldId id="274" r:id="rId21"/>
    <p:sldId id="266" r:id="rId22"/>
    <p:sldId id="268" r:id="rId23"/>
    <p:sldId id="269" r:id="rId24"/>
    <p:sldId id="277" r:id="rId25"/>
    <p:sldId id="267" r:id="rId26"/>
    <p:sldId id="27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clennen-Brown, Jennifer M. (ITID) (CON)" initials="MJM((" lastIdx="7" clrIdx="0">
    <p:extLst>
      <p:ext uri="{19B8F6BF-5375-455C-9EA6-DF929625EA0E}">
        <p15:presenceInfo xmlns:p15="http://schemas.microsoft.com/office/powerpoint/2012/main" userId="S-1-5-21-2208707903-1659580298-2885452674-2033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6" d="100"/>
          <a:sy n="116" d="100"/>
        </p:scale>
        <p:origin x="102"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70AF1-DD40-4FB7-94A0-ECD44C27511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F8C8F1-7B4D-4C7C-9C85-614316A7666B}">
      <dgm:prSet phldrT="[Text]" custT="1"/>
      <dgm:spPr/>
      <dgm:t>
        <a:bodyPr/>
        <a:lstStyle/>
        <a:p>
          <a:r>
            <a:rPr lang="en-US" sz="1600"/>
            <a:t>Data calls went from taking days to minutes</a:t>
          </a:r>
        </a:p>
      </dgm:t>
    </dgm:pt>
    <dgm:pt modelId="{EF57CF99-844B-4FD4-ABBF-A4D6759CC294}" type="parTrans" cxnId="{847BB682-839B-4D06-ADE9-ED0DA4E2B280}">
      <dgm:prSet/>
      <dgm:spPr/>
      <dgm:t>
        <a:bodyPr/>
        <a:lstStyle/>
        <a:p>
          <a:endParaRPr lang="en-US" sz="2000"/>
        </a:p>
      </dgm:t>
    </dgm:pt>
    <dgm:pt modelId="{0F492EF8-5D2D-408A-B1EF-46D92EC848F4}" type="sibTrans" cxnId="{847BB682-839B-4D06-ADE9-ED0DA4E2B280}">
      <dgm:prSet/>
      <dgm:spPr/>
      <dgm:t>
        <a:bodyPr/>
        <a:lstStyle/>
        <a:p>
          <a:endParaRPr lang="en-US" sz="2000"/>
        </a:p>
      </dgm:t>
    </dgm:pt>
    <dgm:pt modelId="{F370F646-F518-4172-93B3-65BD4642F94D}">
      <dgm:prSet custT="1"/>
      <dgm:spPr/>
      <dgm:t>
        <a:bodyPr/>
        <a:lstStyle/>
        <a:p>
          <a:r>
            <a:rPr lang="en-US" sz="1600"/>
            <a:t>Blockers are addressed more rapidly</a:t>
          </a:r>
          <a:endParaRPr lang="en-US" sz="1600" dirty="0"/>
        </a:p>
      </dgm:t>
    </dgm:pt>
    <dgm:pt modelId="{65146431-F06A-4B2E-B6E7-0752278414C3}" type="parTrans" cxnId="{7F735226-AEEA-4801-B0A5-B098DD345238}">
      <dgm:prSet/>
      <dgm:spPr/>
      <dgm:t>
        <a:bodyPr/>
        <a:lstStyle/>
        <a:p>
          <a:endParaRPr lang="en-US" sz="2000"/>
        </a:p>
      </dgm:t>
    </dgm:pt>
    <dgm:pt modelId="{29137C56-D94A-48FB-82E7-1702AB3C2AAC}" type="sibTrans" cxnId="{7F735226-AEEA-4801-B0A5-B098DD345238}">
      <dgm:prSet/>
      <dgm:spPr/>
      <dgm:t>
        <a:bodyPr/>
        <a:lstStyle/>
        <a:p>
          <a:endParaRPr lang="en-US" sz="2000"/>
        </a:p>
      </dgm:t>
    </dgm:pt>
    <dgm:pt modelId="{FC4CBA9A-2B9B-4B99-A591-40ABB5BFB11A}">
      <dgm:prSet custT="1"/>
      <dgm:spPr/>
      <dgm:t>
        <a:bodyPr/>
        <a:lstStyle/>
        <a:p>
          <a:r>
            <a:rPr lang="en-US" sz="1600"/>
            <a:t>Quick learning </a:t>
          </a:r>
          <a:endParaRPr lang="en-US" sz="1600" dirty="0"/>
        </a:p>
      </dgm:t>
    </dgm:pt>
    <dgm:pt modelId="{0D7B0CE2-C01A-4AB2-B915-72EE95F18701}" type="parTrans" cxnId="{95511BFE-643F-4BA1-B87A-95A395E385BC}">
      <dgm:prSet/>
      <dgm:spPr/>
      <dgm:t>
        <a:bodyPr/>
        <a:lstStyle/>
        <a:p>
          <a:endParaRPr lang="en-US" sz="2000"/>
        </a:p>
      </dgm:t>
    </dgm:pt>
    <dgm:pt modelId="{1037CC83-92AA-4DDD-A1DE-49463DCA96FC}" type="sibTrans" cxnId="{95511BFE-643F-4BA1-B87A-95A395E385BC}">
      <dgm:prSet/>
      <dgm:spPr/>
      <dgm:t>
        <a:bodyPr/>
        <a:lstStyle/>
        <a:p>
          <a:endParaRPr lang="en-US" sz="2000"/>
        </a:p>
      </dgm:t>
    </dgm:pt>
    <dgm:pt modelId="{2982D23F-DFCE-49D4-9932-ABE4558090AA}">
      <dgm:prSet custT="1"/>
      <dgm:spPr/>
      <dgm:t>
        <a:bodyPr/>
        <a:lstStyle/>
        <a:p>
          <a:r>
            <a:rPr lang="en-US" sz="1600"/>
            <a:t>Branch sees value and is adjusting governance and reporting practices to align with agile</a:t>
          </a:r>
          <a:endParaRPr lang="en-US" sz="1600" dirty="0"/>
        </a:p>
      </dgm:t>
    </dgm:pt>
    <dgm:pt modelId="{FEC25AB8-14F2-4512-8035-668C3D67A0B4}" type="parTrans" cxnId="{149E71F7-C39B-4647-9156-663B3DD03522}">
      <dgm:prSet/>
      <dgm:spPr/>
      <dgm:t>
        <a:bodyPr/>
        <a:lstStyle/>
        <a:p>
          <a:endParaRPr lang="en-US" sz="2000"/>
        </a:p>
      </dgm:t>
    </dgm:pt>
    <dgm:pt modelId="{DC710331-FAE1-475A-B6C5-940AA58A1DA4}" type="sibTrans" cxnId="{149E71F7-C39B-4647-9156-663B3DD03522}">
      <dgm:prSet/>
      <dgm:spPr/>
      <dgm:t>
        <a:bodyPr/>
        <a:lstStyle/>
        <a:p>
          <a:endParaRPr lang="en-US" sz="2000"/>
        </a:p>
      </dgm:t>
    </dgm:pt>
    <dgm:pt modelId="{98A11EB3-8AAC-43D4-B3B6-AB1359F9E297}">
      <dgm:prSet custT="1"/>
      <dgm:spPr/>
      <dgm:t>
        <a:bodyPr/>
        <a:lstStyle/>
        <a:p>
          <a:r>
            <a:rPr lang="en-US" sz="1600"/>
            <a:t>All traditional Project Managers are successfully holding Agile roles</a:t>
          </a:r>
          <a:endParaRPr lang="en-US" sz="1600" dirty="0"/>
        </a:p>
      </dgm:t>
    </dgm:pt>
    <dgm:pt modelId="{50EE1F13-6F2D-4951-A593-C65AC0D91C4E}" type="parTrans" cxnId="{7FAFDEC7-8728-4B75-9174-6ACB703D4433}">
      <dgm:prSet/>
      <dgm:spPr/>
      <dgm:t>
        <a:bodyPr/>
        <a:lstStyle/>
        <a:p>
          <a:endParaRPr lang="en-US" sz="2000"/>
        </a:p>
      </dgm:t>
    </dgm:pt>
    <dgm:pt modelId="{C0BC6E60-2C7C-4823-AAB1-DB38A25A6A83}" type="sibTrans" cxnId="{7FAFDEC7-8728-4B75-9174-6ACB703D4433}">
      <dgm:prSet/>
      <dgm:spPr/>
      <dgm:t>
        <a:bodyPr/>
        <a:lstStyle/>
        <a:p>
          <a:endParaRPr lang="en-US" sz="2000"/>
        </a:p>
      </dgm:t>
    </dgm:pt>
    <dgm:pt modelId="{1508ED59-5A4F-4948-9F93-00E78E1A8A57}">
      <dgm:prSet custT="1"/>
      <dgm:spPr/>
      <dgm:t>
        <a:bodyPr/>
        <a:lstStyle/>
        <a:p>
          <a:r>
            <a:rPr lang="en-US" sz="1600"/>
            <a:t>Collaboration and transparency have increased</a:t>
          </a:r>
          <a:endParaRPr lang="en-US" sz="1600" dirty="0"/>
        </a:p>
      </dgm:t>
    </dgm:pt>
    <dgm:pt modelId="{236CCA7F-5EEB-459D-B589-26A156C28F2F}" type="parTrans" cxnId="{DA5E9E07-4C25-4368-8497-2A825B13A076}">
      <dgm:prSet/>
      <dgm:spPr/>
      <dgm:t>
        <a:bodyPr/>
        <a:lstStyle/>
        <a:p>
          <a:endParaRPr lang="en-US" sz="2000"/>
        </a:p>
      </dgm:t>
    </dgm:pt>
    <dgm:pt modelId="{9CB38412-4718-4E55-A582-BBC70133EDDC}" type="sibTrans" cxnId="{DA5E9E07-4C25-4368-8497-2A825B13A076}">
      <dgm:prSet/>
      <dgm:spPr/>
      <dgm:t>
        <a:bodyPr/>
        <a:lstStyle/>
        <a:p>
          <a:endParaRPr lang="en-US" sz="2000"/>
        </a:p>
      </dgm:t>
    </dgm:pt>
    <dgm:pt modelId="{7D664D94-8EDC-43FD-A289-1DB7E3F26926}">
      <dgm:prSet custT="1"/>
      <dgm:spPr/>
      <dgm:t>
        <a:bodyPr/>
        <a:lstStyle/>
        <a:p>
          <a:r>
            <a:rPr lang="en-US" sz="1600"/>
            <a:t>Division wide technical dependencies and roadmap discussions happen bi-weekly</a:t>
          </a:r>
          <a:endParaRPr lang="en-US" sz="1600" dirty="0"/>
        </a:p>
      </dgm:t>
    </dgm:pt>
    <dgm:pt modelId="{EC33BBB8-5746-41EC-A2DB-9EE58A487CB3}" type="parTrans" cxnId="{31800329-AE52-42FE-8522-D3BC4A167BC3}">
      <dgm:prSet/>
      <dgm:spPr/>
      <dgm:t>
        <a:bodyPr/>
        <a:lstStyle/>
        <a:p>
          <a:endParaRPr lang="en-US" sz="2000"/>
        </a:p>
      </dgm:t>
    </dgm:pt>
    <dgm:pt modelId="{62E08186-AE10-4F96-BF89-DF22F8082A22}" type="sibTrans" cxnId="{31800329-AE52-42FE-8522-D3BC4A167BC3}">
      <dgm:prSet/>
      <dgm:spPr/>
      <dgm:t>
        <a:bodyPr/>
        <a:lstStyle/>
        <a:p>
          <a:endParaRPr lang="en-US" sz="2000"/>
        </a:p>
      </dgm:t>
    </dgm:pt>
    <dgm:pt modelId="{FA4E172C-C1EF-4755-BE57-4760A5BC87DD}">
      <dgm:prSet custT="1"/>
      <dgm:spPr/>
      <dgm:t>
        <a:bodyPr/>
        <a:lstStyle/>
        <a:p>
          <a:r>
            <a:rPr lang="en-US" sz="1600"/>
            <a:t>Division wide blockers are discussed at least weekly</a:t>
          </a:r>
          <a:endParaRPr lang="en-US" sz="1600" dirty="0"/>
        </a:p>
      </dgm:t>
    </dgm:pt>
    <dgm:pt modelId="{37A3374C-EFE7-4459-8BC7-AAA3C19BE6B7}" type="parTrans" cxnId="{0CCA6CE4-7EB1-4730-989E-D948865671D7}">
      <dgm:prSet/>
      <dgm:spPr/>
      <dgm:t>
        <a:bodyPr/>
        <a:lstStyle/>
        <a:p>
          <a:endParaRPr lang="en-US" sz="2000"/>
        </a:p>
      </dgm:t>
    </dgm:pt>
    <dgm:pt modelId="{8C204F65-F1B5-4E7B-ADFB-E894BB1C1C94}" type="sibTrans" cxnId="{0CCA6CE4-7EB1-4730-989E-D948865671D7}">
      <dgm:prSet/>
      <dgm:spPr/>
      <dgm:t>
        <a:bodyPr/>
        <a:lstStyle/>
        <a:p>
          <a:endParaRPr lang="en-US" sz="2000"/>
        </a:p>
      </dgm:t>
    </dgm:pt>
    <dgm:pt modelId="{330B8318-2E59-4700-B9D4-B106270D27EE}">
      <dgm:prSet custT="1"/>
      <dgm:spPr/>
      <dgm:t>
        <a:bodyPr/>
        <a:lstStyle/>
        <a:p>
          <a:r>
            <a:rPr lang="en-US" sz="1600"/>
            <a:t>Remote users feel more engaged and in the loop</a:t>
          </a:r>
          <a:endParaRPr lang="en-US" sz="1600" dirty="0"/>
        </a:p>
      </dgm:t>
    </dgm:pt>
    <dgm:pt modelId="{EDBC56A7-E7C5-434D-9BF5-F4F308A29099}" type="parTrans" cxnId="{2A47FF42-D7AB-490E-9267-E1909D53630A}">
      <dgm:prSet/>
      <dgm:spPr/>
      <dgm:t>
        <a:bodyPr/>
        <a:lstStyle/>
        <a:p>
          <a:endParaRPr lang="en-US" sz="2000"/>
        </a:p>
      </dgm:t>
    </dgm:pt>
    <dgm:pt modelId="{C2695B27-D809-4E92-94D1-82EFA2EA705F}" type="sibTrans" cxnId="{2A47FF42-D7AB-490E-9267-E1909D53630A}">
      <dgm:prSet/>
      <dgm:spPr/>
      <dgm:t>
        <a:bodyPr/>
        <a:lstStyle/>
        <a:p>
          <a:endParaRPr lang="en-US" sz="2000"/>
        </a:p>
      </dgm:t>
    </dgm:pt>
    <dgm:pt modelId="{AFC9B4EE-DF96-4F9B-A70D-63EFBB143AA4}">
      <dgm:prSet custT="1"/>
      <dgm:spPr/>
      <dgm:t>
        <a:bodyPr/>
        <a:lstStyle/>
        <a:p>
          <a:r>
            <a:rPr lang="en-US" sz="1600"/>
            <a:t>No clear processes/prioritizes -&gt; clear prioritized backlogs and taskboards across all ARTs and Squads</a:t>
          </a:r>
          <a:endParaRPr lang="en-US" sz="1600" dirty="0"/>
        </a:p>
      </dgm:t>
    </dgm:pt>
    <dgm:pt modelId="{27CFD33D-4990-417A-BE04-123EC8C16EB9}" type="parTrans" cxnId="{4E612151-63B2-430A-AA1C-5CC9E4FD344E}">
      <dgm:prSet/>
      <dgm:spPr/>
      <dgm:t>
        <a:bodyPr/>
        <a:lstStyle/>
        <a:p>
          <a:endParaRPr lang="en-US" sz="2000"/>
        </a:p>
      </dgm:t>
    </dgm:pt>
    <dgm:pt modelId="{DCB32AD6-AFA4-4B14-BB55-28A6A5C81C19}" type="sibTrans" cxnId="{4E612151-63B2-430A-AA1C-5CC9E4FD344E}">
      <dgm:prSet/>
      <dgm:spPr/>
      <dgm:t>
        <a:bodyPr/>
        <a:lstStyle/>
        <a:p>
          <a:endParaRPr lang="en-US" sz="2000"/>
        </a:p>
      </dgm:t>
    </dgm:pt>
    <dgm:pt modelId="{DEB760B3-F9E7-4628-A408-4D60138CCD69}">
      <dgm:prSet custT="1"/>
      <dgm:spPr/>
      <dgm:t>
        <a:bodyPr/>
        <a:lstStyle/>
        <a:p>
          <a:r>
            <a:rPr lang="en-US" sz="1600"/>
            <a:t>Trained ~250 individuals from both in and outside of ITID</a:t>
          </a:r>
          <a:endParaRPr lang="en-US" sz="1600" dirty="0"/>
        </a:p>
      </dgm:t>
    </dgm:pt>
    <dgm:pt modelId="{00A9A294-D7CA-4E07-A25C-0240474E4209}" type="parTrans" cxnId="{23B8BE6D-6E4F-4CBF-ACF2-144DCE7EF569}">
      <dgm:prSet/>
      <dgm:spPr/>
      <dgm:t>
        <a:bodyPr/>
        <a:lstStyle/>
        <a:p>
          <a:endParaRPr lang="en-US" sz="2000"/>
        </a:p>
      </dgm:t>
    </dgm:pt>
    <dgm:pt modelId="{B52D9DD5-0C89-4E87-948B-1B88AD4AA7E5}" type="sibTrans" cxnId="{23B8BE6D-6E4F-4CBF-ACF2-144DCE7EF569}">
      <dgm:prSet/>
      <dgm:spPr/>
      <dgm:t>
        <a:bodyPr/>
        <a:lstStyle/>
        <a:p>
          <a:endParaRPr lang="en-US" sz="2000"/>
        </a:p>
      </dgm:t>
    </dgm:pt>
    <dgm:pt modelId="{E7A35FE0-1B1F-4FF6-8F42-A12EEEB1AC97}">
      <dgm:prSet custT="1"/>
      <dgm:spPr/>
      <dgm:t>
        <a:bodyPr/>
        <a:lstStyle/>
        <a:p>
          <a:r>
            <a:rPr lang="en-US" sz="1600"/>
            <a:t>Brought Security into the loop and engaged them in release cycles and sprints</a:t>
          </a:r>
          <a:endParaRPr lang="en-US" sz="1600" dirty="0"/>
        </a:p>
      </dgm:t>
    </dgm:pt>
    <dgm:pt modelId="{6B401B28-DBF4-4D45-80DC-A544392C6DE5}" type="parTrans" cxnId="{196D99F2-DE93-45D6-9363-6040D1C4245E}">
      <dgm:prSet/>
      <dgm:spPr/>
      <dgm:t>
        <a:bodyPr/>
        <a:lstStyle/>
        <a:p>
          <a:endParaRPr lang="en-US" sz="2000"/>
        </a:p>
      </dgm:t>
    </dgm:pt>
    <dgm:pt modelId="{DCB2A206-7E50-4C57-9197-20279E6C45E0}" type="sibTrans" cxnId="{196D99F2-DE93-45D6-9363-6040D1C4245E}">
      <dgm:prSet/>
      <dgm:spPr/>
      <dgm:t>
        <a:bodyPr/>
        <a:lstStyle/>
        <a:p>
          <a:endParaRPr lang="en-US" sz="2000"/>
        </a:p>
      </dgm:t>
    </dgm:pt>
    <dgm:pt modelId="{D8C078B3-B9DF-4AE2-9BD6-4FD0BD6E86C8}">
      <dgm:prSet custT="1"/>
      <dgm:spPr/>
      <dgm:t>
        <a:bodyPr/>
        <a:lstStyle/>
        <a:p>
          <a:r>
            <a:rPr lang="en-US" sz="1600" dirty="0"/>
            <a:t>Tangible, transparent accomplishments bi-weekly</a:t>
          </a:r>
        </a:p>
      </dgm:t>
    </dgm:pt>
    <dgm:pt modelId="{1E87CC5C-3822-4B9F-8C93-B315991EEC3A}" type="parTrans" cxnId="{37AB99A5-4796-412C-9221-54146283BE83}">
      <dgm:prSet/>
      <dgm:spPr/>
      <dgm:t>
        <a:bodyPr/>
        <a:lstStyle/>
        <a:p>
          <a:endParaRPr lang="en-US" sz="2000"/>
        </a:p>
      </dgm:t>
    </dgm:pt>
    <dgm:pt modelId="{CFC0ADC1-FA94-4C9C-BF03-23E77D3BBF40}" type="sibTrans" cxnId="{37AB99A5-4796-412C-9221-54146283BE83}">
      <dgm:prSet/>
      <dgm:spPr/>
      <dgm:t>
        <a:bodyPr/>
        <a:lstStyle/>
        <a:p>
          <a:endParaRPr lang="en-US" sz="2000"/>
        </a:p>
      </dgm:t>
    </dgm:pt>
    <dgm:pt modelId="{12DD1B53-C9ED-4F57-A26B-181AD3873F6B}">
      <dgm:prSet custT="1"/>
      <dgm:spPr/>
      <dgm:t>
        <a:bodyPr/>
        <a:lstStyle/>
        <a:p>
          <a:r>
            <a:rPr lang="en-US" sz="1600"/>
            <a:t>Standard </a:t>
          </a:r>
          <a:r>
            <a:rPr lang="en-US" sz="1600" dirty="0"/>
            <a:t>documentation/serialization every 10 weeks for the entire division</a:t>
          </a:r>
        </a:p>
      </dgm:t>
    </dgm:pt>
    <dgm:pt modelId="{30F88249-484A-4895-B9AD-A69931C65050}" type="parTrans" cxnId="{FAD36C52-CC04-4809-9E80-30E1E64005DC}">
      <dgm:prSet/>
      <dgm:spPr/>
      <dgm:t>
        <a:bodyPr/>
        <a:lstStyle/>
        <a:p>
          <a:endParaRPr lang="en-US"/>
        </a:p>
      </dgm:t>
    </dgm:pt>
    <dgm:pt modelId="{DA2147EB-60B7-49B3-AA99-689EA10250F7}" type="sibTrans" cxnId="{FAD36C52-CC04-4809-9E80-30E1E64005DC}">
      <dgm:prSet/>
      <dgm:spPr/>
      <dgm:t>
        <a:bodyPr/>
        <a:lstStyle/>
        <a:p>
          <a:endParaRPr lang="en-US"/>
        </a:p>
      </dgm:t>
    </dgm:pt>
    <dgm:pt modelId="{CB9AE374-E70D-4EEC-B07F-1D84F538C473}" type="pres">
      <dgm:prSet presAssocID="{3B370AF1-DD40-4FB7-94A0-ECD44C27511D}" presName="vert0" presStyleCnt="0">
        <dgm:presLayoutVars>
          <dgm:dir/>
          <dgm:animOne val="branch"/>
          <dgm:animLvl val="lvl"/>
        </dgm:presLayoutVars>
      </dgm:prSet>
      <dgm:spPr/>
    </dgm:pt>
    <dgm:pt modelId="{EFF415D4-D073-48CB-8405-01ED035E3909}" type="pres">
      <dgm:prSet presAssocID="{D0F8C8F1-7B4D-4C7C-9C85-614316A7666B}" presName="thickLine" presStyleLbl="alignNode1" presStyleIdx="0" presStyleCnt="14"/>
      <dgm:spPr/>
    </dgm:pt>
    <dgm:pt modelId="{DF98754E-77E4-426B-A17C-DF88C8F48525}" type="pres">
      <dgm:prSet presAssocID="{D0F8C8F1-7B4D-4C7C-9C85-614316A7666B}" presName="horz1" presStyleCnt="0"/>
      <dgm:spPr/>
    </dgm:pt>
    <dgm:pt modelId="{45C1D4D8-287C-4CDB-9908-1D6BF7AB7F28}" type="pres">
      <dgm:prSet presAssocID="{D0F8C8F1-7B4D-4C7C-9C85-614316A7666B}" presName="tx1" presStyleLbl="revTx" presStyleIdx="0" presStyleCnt="14"/>
      <dgm:spPr/>
    </dgm:pt>
    <dgm:pt modelId="{BF2D6F55-FD6E-43D6-89E6-09476B00854A}" type="pres">
      <dgm:prSet presAssocID="{D0F8C8F1-7B4D-4C7C-9C85-614316A7666B}" presName="vert1" presStyleCnt="0"/>
      <dgm:spPr/>
    </dgm:pt>
    <dgm:pt modelId="{B3AAF073-E624-4933-997B-73FB9D6DFDBC}" type="pres">
      <dgm:prSet presAssocID="{F370F646-F518-4172-93B3-65BD4642F94D}" presName="thickLine" presStyleLbl="alignNode1" presStyleIdx="1" presStyleCnt="14"/>
      <dgm:spPr/>
    </dgm:pt>
    <dgm:pt modelId="{AE0C34EA-4F67-460D-9CFC-A70D1E37DA37}" type="pres">
      <dgm:prSet presAssocID="{F370F646-F518-4172-93B3-65BD4642F94D}" presName="horz1" presStyleCnt="0"/>
      <dgm:spPr/>
    </dgm:pt>
    <dgm:pt modelId="{A2350F55-A849-4CF5-B22C-61C0EA692236}" type="pres">
      <dgm:prSet presAssocID="{F370F646-F518-4172-93B3-65BD4642F94D}" presName="tx1" presStyleLbl="revTx" presStyleIdx="1" presStyleCnt="14"/>
      <dgm:spPr/>
    </dgm:pt>
    <dgm:pt modelId="{03899131-337C-425D-A09B-691FF0100054}" type="pres">
      <dgm:prSet presAssocID="{F370F646-F518-4172-93B3-65BD4642F94D}" presName="vert1" presStyleCnt="0"/>
      <dgm:spPr/>
    </dgm:pt>
    <dgm:pt modelId="{B53C0580-DEFD-4F3C-AA3C-73BCC5C4F24F}" type="pres">
      <dgm:prSet presAssocID="{FC4CBA9A-2B9B-4B99-A591-40ABB5BFB11A}" presName="thickLine" presStyleLbl="alignNode1" presStyleIdx="2" presStyleCnt="14"/>
      <dgm:spPr/>
    </dgm:pt>
    <dgm:pt modelId="{8EC74893-36F2-44EE-98C7-A557600628D0}" type="pres">
      <dgm:prSet presAssocID="{FC4CBA9A-2B9B-4B99-A591-40ABB5BFB11A}" presName="horz1" presStyleCnt="0"/>
      <dgm:spPr/>
    </dgm:pt>
    <dgm:pt modelId="{FC8DF3AC-DFDD-4451-99C7-68C35494F53C}" type="pres">
      <dgm:prSet presAssocID="{FC4CBA9A-2B9B-4B99-A591-40ABB5BFB11A}" presName="tx1" presStyleLbl="revTx" presStyleIdx="2" presStyleCnt="14"/>
      <dgm:spPr/>
    </dgm:pt>
    <dgm:pt modelId="{D687DFD7-2950-49D2-BB67-0E2E06309318}" type="pres">
      <dgm:prSet presAssocID="{FC4CBA9A-2B9B-4B99-A591-40ABB5BFB11A}" presName="vert1" presStyleCnt="0"/>
      <dgm:spPr/>
    </dgm:pt>
    <dgm:pt modelId="{6703AF2D-EB38-4682-B918-2A15CAD98396}" type="pres">
      <dgm:prSet presAssocID="{2982D23F-DFCE-49D4-9932-ABE4558090AA}" presName="thickLine" presStyleLbl="alignNode1" presStyleIdx="3" presStyleCnt="14"/>
      <dgm:spPr/>
    </dgm:pt>
    <dgm:pt modelId="{12B142E6-8F7F-46FB-A432-E8D8CD6A804F}" type="pres">
      <dgm:prSet presAssocID="{2982D23F-DFCE-49D4-9932-ABE4558090AA}" presName="horz1" presStyleCnt="0"/>
      <dgm:spPr/>
    </dgm:pt>
    <dgm:pt modelId="{F24023F5-891A-4EEB-9F89-8AA3BBDFDB30}" type="pres">
      <dgm:prSet presAssocID="{2982D23F-DFCE-49D4-9932-ABE4558090AA}" presName="tx1" presStyleLbl="revTx" presStyleIdx="3" presStyleCnt="14"/>
      <dgm:spPr/>
    </dgm:pt>
    <dgm:pt modelId="{7D4F208D-449E-447B-811A-DD89130FF8E9}" type="pres">
      <dgm:prSet presAssocID="{2982D23F-DFCE-49D4-9932-ABE4558090AA}" presName="vert1" presStyleCnt="0"/>
      <dgm:spPr/>
    </dgm:pt>
    <dgm:pt modelId="{F1BE71A1-2452-4739-B4ED-834DB4EE9B0A}" type="pres">
      <dgm:prSet presAssocID="{98A11EB3-8AAC-43D4-B3B6-AB1359F9E297}" presName="thickLine" presStyleLbl="alignNode1" presStyleIdx="4" presStyleCnt="14"/>
      <dgm:spPr/>
    </dgm:pt>
    <dgm:pt modelId="{E190322B-799D-4218-B9F0-E5D5E8799902}" type="pres">
      <dgm:prSet presAssocID="{98A11EB3-8AAC-43D4-B3B6-AB1359F9E297}" presName="horz1" presStyleCnt="0"/>
      <dgm:spPr/>
    </dgm:pt>
    <dgm:pt modelId="{8DD23AB9-D92A-46D5-B5E5-F25BC5B93210}" type="pres">
      <dgm:prSet presAssocID="{98A11EB3-8AAC-43D4-B3B6-AB1359F9E297}" presName="tx1" presStyleLbl="revTx" presStyleIdx="4" presStyleCnt="14"/>
      <dgm:spPr/>
    </dgm:pt>
    <dgm:pt modelId="{342A3E91-C547-446E-B5AE-9949C14DB694}" type="pres">
      <dgm:prSet presAssocID="{98A11EB3-8AAC-43D4-B3B6-AB1359F9E297}" presName="vert1" presStyleCnt="0"/>
      <dgm:spPr/>
    </dgm:pt>
    <dgm:pt modelId="{D1CD194B-AE25-4C1A-B0DD-A56316D21751}" type="pres">
      <dgm:prSet presAssocID="{1508ED59-5A4F-4948-9F93-00E78E1A8A57}" presName="thickLine" presStyleLbl="alignNode1" presStyleIdx="5" presStyleCnt="14"/>
      <dgm:spPr/>
    </dgm:pt>
    <dgm:pt modelId="{420916DC-A6F3-4574-ACD4-F7571380E473}" type="pres">
      <dgm:prSet presAssocID="{1508ED59-5A4F-4948-9F93-00E78E1A8A57}" presName="horz1" presStyleCnt="0"/>
      <dgm:spPr/>
    </dgm:pt>
    <dgm:pt modelId="{7A187A1A-89AE-4834-9CAB-C207616FA967}" type="pres">
      <dgm:prSet presAssocID="{1508ED59-5A4F-4948-9F93-00E78E1A8A57}" presName="tx1" presStyleLbl="revTx" presStyleIdx="5" presStyleCnt="14"/>
      <dgm:spPr/>
    </dgm:pt>
    <dgm:pt modelId="{699BEC45-D4DC-44C8-B382-7C76649A094B}" type="pres">
      <dgm:prSet presAssocID="{1508ED59-5A4F-4948-9F93-00E78E1A8A57}" presName="vert1" presStyleCnt="0"/>
      <dgm:spPr/>
    </dgm:pt>
    <dgm:pt modelId="{2B1606D9-34C7-47BE-94C8-F695444AE133}" type="pres">
      <dgm:prSet presAssocID="{7D664D94-8EDC-43FD-A289-1DB7E3F26926}" presName="thickLine" presStyleLbl="alignNode1" presStyleIdx="6" presStyleCnt="14"/>
      <dgm:spPr/>
    </dgm:pt>
    <dgm:pt modelId="{1FC46FCA-4598-4031-AED3-F585EBB8DBCF}" type="pres">
      <dgm:prSet presAssocID="{7D664D94-8EDC-43FD-A289-1DB7E3F26926}" presName="horz1" presStyleCnt="0"/>
      <dgm:spPr/>
    </dgm:pt>
    <dgm:pt modelId="{8869B62E-84E7-4B53-9B82-7A01371C3621}" type="pres">
      <dgm:prSet presAssocID="{7D664D94-8EDC-43FD-A289-1DB7E3F26926}" presName="tx1" presStyleLbl="revTx" presStyleIdx="6" presStyleCnt="14"/>
      <dgm:spPr/>
    </dgm:pt>
    <dgm:pt modelId="{1385B059-4355-4B14-B3B2-FE2C5A799E1E}" type="pres">
      <dgm:prSet presAssocID="{7D664D94-8EDC-43FD-A289-1DB7E3F26926}" presName="vert1" presStyleCnt="0"/>
      <dgm:spPr/>
    </dgm:pt>
    <dgm:pt modelId="{D6867144-D39A-4AE9-A64B-8E767EA02318}" type="pres">
      <dgm:prSet presAssocID="{FA4E172C-C1EF-4755-BE57-4760A5BC87DD}" presName="thickLine" presStyleLbl="alignNode1" presStyleIdx="7" presStyleCnt="14"/>
      <dgm:spPr/>
    </dgm:pt>
    <dgm:pt modelId="{A942777F-BC9D-4BFD-9501-8D8EA720179B}" type="pres">
      <dgm:prSet presAssocID="{FA4E172C-C1EF-4755-BE57-4760A5BC87DD}" presName="horz1" presStyleCnt="0"/>
      <dgm:spPr/>
    </dgm:pt>
    <dgm:pt modelId="{401DF0A8-8BC8-4523-AFEB-30CEBAC154FF}" type="pres">
      <dgm:prSet presAssocID="{FA4E172C-C1EF-4755-BE57-4760A5BC87DD}" presName="tx1" presStyleLbl="revTx" presStyleIdx="7" presStyleCnt="14"/>
      <dgm:spPr/>
    </dgm:pt>
    <dgm:pt modelId="{9D5403E0-5B6A-4F8C-A0B5-D30720BE883C}" type="pres">
      <dgm:prSet presAssocID="{FA4E172C-C1EF-4755-BE57-4760A5BC87DD}" presName="vert1" presStyleCnt="0"/>
      <dgm:spPr/>
    </dgm:pt>
    <dgm:pt modelId="{8EADB23F-98B6-4703-A6D5-573749EE5897}" type="pres">
      <dgm:prSet presAssocID="{330B8318-2E59-4700-B9D4-B106270D27EE}" presName="thickLine" presStyleLbl="alignNode1" presStyleIdx="8" presStyleCnt="14"/>
      <dgm:spPr/>
    </dgm:pt>
    <dgm:pt modelId="{D980FF76-C085-4895-BC93-4DBE0A500E6A}" type="pres">
      <dgm:prSet presAssocID="{330B8318-2E59-4700-B9D4-B106270D27EE}" presName="horz1" presStyleCnt="0"/>
      <dgm:spPr/>
    </dgm:pt>
    <dgm:pt modelId="{FC5AC1FF-B5C4-4655-B382-ADA4A0F07055}" type="pres">
      <dgm:prSet presAssocID="{330B8318-2E59-4700-B9D4-B106270D27EE}" presName="tx1" presStyleLbl="revTx" presStyleIdx="8" presStyleCnt="14"/>
      <dgm:spPr/>
    </dgm:pt>
    <dgm:pt modelId="{2BB6F544-C52A-47E4-B3CE-EE6ACC4C5BD3}" type="pres">
      <dgm:prSet presAssocID="{330B8318-2E59-4700-B9D4-B106270D27EE}" presName="vert1" presStyleCnt="0"/>
      <dgm:spPr/>
    </dgm:pt>
    <dgm:pt modelId="{AFA89911-E5E2-4145-9472-2FDD62EEC2C2}" type="pres">
      <dgm:prSet presAssocID="{AFC9B4EE-DF96-4F9B-A70D-63EFBB143AA4}" presName="thickLine" presStyleLbl="alignNode1" presStyleIdx="9" presStyleCnt="14"/>
      <dgm:spPr/>
    </dgm:pt>
    <dgm:pt modelId="{4C57D2CF-C295-489A-BA29-C824A15E5DD0}" type="pres">
      <dgm:prSet presAssocID="{AFC9B4EE-DF96-4F9B-A70D-63EFBB143AA4}" presName="horz1" presStyleCnt="0"/>
      <dgm:spPr/>
    </dgm:pt>
    <dgm:pt modelId="{9FB6A1C1-ED83-4F32-B53E-4E8FFA85E3AC}" type="pres">
      <dgm:prSet presAssocID="{AFC9B4EE-DF96-4F9B-A70D-63EFBB143AA4}" presName="tx1" presStyleLbl="revTx" presStyleIdx="9" presStyleCnt="14"/>
      <dgm:spPr/>
    </dgm:pt>
    <dgm:pt modelId="{81E252DE-45EB-4976-825C-AC1447B6A6FE}" type="pres">
      <dgm:prSet presAssocID="{AFC9B4EE-DF96-4F9B-A70D-63EFBB143AA4}" presName="vert1" presStyleCnt="0"/>
      <dgm:spPr/>
    </dgm:pt>
    <dgm:pt modelId="{62BF8228-2CCB-46A7-AF08-F38B7EFB77EC}" type="pres">
      <dgm:prSet presAssocID="{DEB760B3-F9E7-4628-A408-4D60138CCD69}" presName="thickLine" presStyleLbl="alignNode1" presStyleIdx="10" presStyleCnt="14"/>
      <dgm:spPr/>
    </dgm:pt>
    <dgm:pt modelId="{8F2F28EE-8AC6-4AA0-9547-83F876981BD2}" type="pres">
      <dgm:prSet presAssocID="{DEB760B3-F9E7-4628-A408-4D60138CCD69}" presName="horz1" presStyleCnt="0"/>
      <dgm:spPr/>
    </dgm:pt>
    <dgm:pt modelId="{3938F131-4675-40EB-BD85-681192C7FF95}" type="pres">
      <dgm:prSet presAssocID="{DEB760B3-F9E7-4628-A408-4D60138CCD69}" presName="tx1" presStyleLbl="revTx" presStyleIdx="10" presStyleCnt="14"/>
      <dgm:spPr/>
    </dgm:pt>
    <dgm:pt modelId="{1E61375B-B7FD-4AD1-A71F-0DDD4DCBAD2D}" type="pres">
      <dgm:prSet presAssocID="{DEB760B3-F9E7-4628-A408-4D60138CCD69}" presName="vert1" presStyleCnt="0"/>
      <dgm:spPr/>
    </dgm:pt>
    <dgm:pt modelId="{F682AD63-D6A0-4FF9-BC30-D9DB46F69E5E}" type="pres">
      <dgm:prSet presAssocID="{E7A35FE0-1B1F-4FF6-8F42-A12EEEB1AC97}" presName="thickLine" presStyleLbl="alignNode1" presStyleIdx="11" presStyleCnt="14"/>
      <dgm:spPr/>
    </dgm:pt>
    <dgm:pt modelId="{7D169995-0235-4FC7-8977-CC4F5F3F436F}" type="pres">
      <dgm:prSet presAssocID="{E7A35FE0-1B1F-4FF6-8F42-A12EEEB1AC97}" presName="horz1" presStyleCnt="0"/>
      <dgm:spPr/>
    </dgm:pt>
    <dgm:pt modelId="{B87EDCB9-D2B4-47EC-A0B3-8291363C17A4}" type="pres">
      <dgm:prSet presAssocID="{E7A35FE0-1B1F-4FF6-8F42-A12EEEB1AC97}" presName="tx1" presStyleLbl="revTx" presStyleIdx="11" presStyleCnt="14"/>
      <dgm:spPr/>
    </dgm:pt>
    <dgm:pt modelId="{C593C1FF-BC52-4AD3-B074-4803BBC8BA5B}" type="pres">
      <dgm:prSet presAssocID="{E7A35FE0-1B1F-4FF6-8F42-A12EEEB1AC97}" presName="vert1" presStyleCnt="0"/>
      <dgm:spPr/>
    </dgm:pt>
    <dgm:pt modelId="{166A39FF-2627-4C7D-A694-E6248C34CBFE}" type="pres">
      <dgm:prSet presAssocID="{D8C078B3-B9DF-4AE2-9BD6-4FD0BD6E86C8}" presName="thickLine" presStyleLbl="alignNode1" presStyleIdx="12" presStyleCnt="14"/>
      <dgm:spPr/>
    </dgm:pt>
    <dgm:pt modelId="{9FC22E3B-92F9-4B20-B250-52178607511D}" type="pres">
      <dgm:prSet presAssocID="{D8C078B3-B9DF-4AE2-9BD6-4FD0BD6E86C8}" presName="horz1" presStyleCnt="0"/>
      <dgm:spPr/>
    </dgm:pt>
    <dgm:pt modelId="{C6E223AE-0B9F-4BC2-838D-8BA20DC4383E}" type="pres">
      <dgm:prSet presAssocID="{D8C078B3-B9DF-4AE2-9BD6-4FD0BD6E86C8}" presName="tx1" presStyleLbl="revTx" presStyleIdx="12" presStyleCnt="14"/>
      <dgm:spPr/>
    </dgm:pt>
    <dgm:pt modelId="{1747884E-E93E-43B2-8E97-9CCC4BC7EBDC}" type="pres">
      <dgm:prSet presAssocID="{D8C078B3-B9DF-4AE2-9BD6-4FD0BD6E86C8}" presName="vert1" presStyleCnt="0"/>
      <dgm:spPr/>
    </dgm:pt>
    <dgm:pt modelId="{FD4970E1-B182-4D1B-B520-46B7DAE33E61}" type="pres">
      <dgm:prSet presAssocID="{12DD1B53-C9ED-4F57-A26B-181AD3873F6B}" presName="thickLine" presStyleLbl="alignNode1" presStyleIdx="13" presStyleCnt="14"/>
      <dgm:spPr/>
    </dgm:pt>
    <dgm:pt modelId="{BD9A9A46-730F-4DD6-80BC-6A3843BB2071}" type="pres">
      <dgm:prSet presAssocID="{12DD1B53-C9ED-4F57-A26B-181AD3873F6B}" presName="horz1" presStyleCnt="0"/>
      <dgm:spPr/>
    </dgm:pt>
    <dgm:pt modelId="{D6824D46-2B03-4B7C-87AC-1A1E1EAC58EB}" type="pres">
      <dgm:prSet presAssocID="{12DD1B53-C9ED-4F57-A26B-181AD3873F6B}" presName="tx1" presStyleLbl="revTx" presStyleIdx="13" presStyleCnt="14"/>
      <dgm:spPr/>
    </dgm:pt>
    <dgm:pt modelId="{4355B4B2-5F2A-445E-8052-9E06FE44EE03}" type="pres">
      <dgm:prSet presAssocID="{12DD1B53-C9ED-4F57-A26B-181AD3873F6B}" presName="vert1" presStyleCnt="0"/>
      <dgm:spPr/>
    </dgm:pt>
  </dgm:ptLst>
  <dgm:cxnLst>
    <dgm:cxn modelId="{DA5E9E07-4C25-4368-8497-2A825B13A076}" srcId="{3B370AF1-DD40-4FB7-94A0-ECD44C27511D}" destId="{1508ED59-5A4F-4948-9F93-00E78E1A8A57}" srcOrd="5" destOrd="0" parTransId="{236CCA7F-5EEB-459D-B589-26A156C28F2F}" sibTransId="{9CB38412-4718-4E55-A582-BBC70133EDDC}"/>
    <dgm:cxn modelId="{2DE13E0A-33F5-4100-8BE1-5E1CF709948A}" type="presOf" srcId="{E7A35FE0-1B1F-4FF6-8F42-A12EEEB1AC97}" destId="{B87EDCB9-D2B4-47EC-A0B3-8291363C17A4}" srcOrd="0" destOrd="0" presId="urn:microsoft.com/office/officeart/2008/layout/LinedList"/>
    <dgm:cxn modelId="{D56C4119-05B4-4CF3-8016-CEF92058DA44}" type="presOf" srcId="{AFC9B4EE-DF96-4F9B-A70D-63EFBB143AA4}" destId="{9FB6A1C1-ED83-4F32-B53E-4E8FFA85E3AC}" srcOrd="0" destOrd="0" presId="urn:microsoft.com/office/officeart/2008/layout/LinedList"/>
    <dgm:cxn modelId="{7F735226-AEEA-4801-B0A5-B098DD345238}" srcId="{3B370AF1-DD40-4FB7-94A0-ECD44C27511D}" destId="{F370F646-F518-4172-93B3-65BD4642F94D}" srcOrd="1" destOrd="0" parTransId="{65146431-F06A-4B2E-B6E7-0752278414C3}" sibTransId="{29137C56-D94A-48FB-82E7-1702AB3C2AAC}"/>
    <dgm:cxn modelId="{31800329-AE52-42FE-8522-D3BC4A167BC3}" srcId="{3B370AF1-DD40-4FB7-94A0-ECD44C27511D}" destId="{7D664D94-8EDC-43FD-A289-1DB7E3F26926}" srcOrd="6" destOrd="0" parTransId="{EC33BBB8-5746-41EC-A2DB-9EE58A487CB3}" sibTransId="{62E08186-AE10-4F96-BF89-DF22F8082A22}"/>
    <dgm:cxn modelId="{A9A71E2A-0A2B-40CC-BB3B-798A581B8938}" type="presOf" srcId="{D0F8C8F1-7B4D-4C7C-9C85-614316A7666B}" destId="{45C1D4D8-287C-4CDB-9908-1D6BF7AB7F28}" srcOrd="0" destOrd="0" presId="urn:microsoft.com/office/officeart/2008/layout/LinedList"/>
    <dgm:cxn modelId="{A507DE3B-16DD-427B-B6AA-EFE1B5C938AD}" type="presOf" srcId="{F370F646-F518-4172-93B3-65BD4642F94D}" destId="{A2350F55-A849-4CF5-B22C-61C0EA692236}" srcOrd="0" destOrd="0" presId="urn:microsoft.com/office/officeart/2008/layout/LinedList"/>
    <dgm:cxn modelId="{2A47FF42-D7AB-490E-9267-E1909D53630A}" srcId="{3B370AF1-DD40-4FB7-94A0-ECD44C27511D}" destId="{330B8318-2E59-4700-B9D4-B106270D27EE}" srcOrd="8" destOrd="0" parTransId="{EDBC56A7-E7C5-434D-9BF5-F4F308A29099}" sibTransId="{C2695B27-D809-4E92-94D1-82EFA2EA705F}"/>
    <dgm:cxn modelId="{B0A0D047-8ED4-4CAC-A4A1-49B6A56C074F}" type="presOf" srcId="{FA4E172C-C1EF-4755-BE57-4760A5BC87DD}" destId="{401DF0A8-8BC8-4523-AFEB-30CEBAC154FF}" srcOrd="0" destOrd="0" presId="urn:microsoft.com/office/officeart/2008/layout/LinedList"/>
    <dgm:cxn modelId="{23B8BE6D-6E4F-4CBF-ACF2-144DCE7EF569}" srcId="{3B370AF1-DD40-4FB7-94A0-ECD44C27511D}" destId="{DEB760B3-F9E7-4628-A408-4D60138CCD69}" srcOrd="10" destOrd="0" parTransId="{00A9A294-D7CA-4E07-A25C-0240474E4209}" sibTransId="{B52D9DD5-0C89-4E87-948B-1B88AD4AA7E5}"/>
    <dgm:cxn modelId="{4E612151-63B2-430A-AA1C-5CC9E4FD344E}" srcId="{3B370AF1-DD40-4FB7-94A0-ECD44C27511D}" destId="{AFC9B4EE-DF96-4F9B-A70D-63EFBB143AA4}" srcOrd="9" destOrd="0" parTransId="{27CFD33D-4990-417A-BE04-123EC8C16EB9}" sibTransId="{DCB32AD6-AFA4-4B14-BB55-28A6A5C81C19}"/>
    <dgm:cxn modelId="{FAD36C52-CC04-4809-9E80-30E1E64005DC}" srcId="{3B370AF1-DD40-4FB7-94A0-ECD44C27511D}" destId="{12DD1B53-C9ED-4F57-A26B-181AD3873F6B}" srcOrd="13" destOrd="0" parTransId="{30F88249-484A-4895-B9AD-A69931C65050}" sibTransId="{DA2147EB-60B7-49B3-AA99-689EA10250F7}"/>
    <dgm:cxn modelId="{FBF37B5A-91BA-4602-99FB-867017338311}" type="presOf" srcId="{DEB760B3-F9E7-4628-A408-4D60138CCD69}" destId="{3938F131-4675-40EB-BD85-681192C7FF95}" srcOrd="0" destOrd="0" presId="urn:microsoft.com/office/officeart/2008/layout/LinedList"/>
    <dgm:cxn modelId="{DFCDC25A-58AD-4EF8-A905-38B5F6CBFDE7}" type="presOf" srcId="{FC4CBA9A-2B9B-4B99-A591-40ABB5BFB11A}" destId="{FC8DF3AC-DFDD-4451-99C7-68C35494F53C}" srcOrd="0" destOrd="0" presId="urn:microsoft.com/office/officeart/2008/layout/LinedList"/>
    <dgm:cxn modelId="{847BB682-839B-4D06-ADE9-ED0DA4E2B280}" srcId="{3B370AF1-DD40-4FB7-94A0-ECD44C27511D}" destId="{D0F8C8F1-7B4D-4C7C-9C85-614316A7666B}" srcOrd="0" destOrd="0" parTransId="{EF57CF99-844B-4FD4-ABBF-A4D6759CC294}" sibTransId="{0F492EF8-5D2D-408A-B1EF-46D92EC848F4}"/>
    <dgm:cxn modelId="{CC9C4A8E-EDEB-4A67-8522-0605684829DA}" type="presOf" srcId="{2982D23F-DFCE-49D4-9932-ABE4558090AA}" destId="{F24023F5-891A-4EEB-9F89-8AA3BBDFDB30}" srcOrd="0" destOrd="0" presId="urn:microsoft.com/office/officeart/2008/layout/LinedList"/>
    <dgm:cxn modelId="{37AB99A5-4796-412C-9221-54146283BE83}" srcId="{3B370AF1-DD40-4FB7-94A0-ECD44C27511D}" destId="{D8C078B3-B9DF-4AE2-9BD6-4FD0BD6E86C8}" srcOrd="12" destOrd="0" parTransId="{1E87CC5C-3822-4B9F-8C93-B315991EEC3A}" sibTransId="{CFC0ADC1-FA94-4C9C-BF03-23E77D3BBF40}"/>
    <dgm:cxn modelId="{8FDFB2AA-89A9-4F5C-AE87-A90D26BA925E}" type="presOf" srcId="{7D664D94-8EDC-43FD-A289-1DB7E3F26926}" destId="{8869B62E-84E7-4B53-9B82-7A01371C3621}" srcOrd="0" destOrd="0" presId="urn:microsoft.com/office/officeart/2008/layout/LinedList"/>
    <dgm:cxn modelId="{B457E3AC-92E0-4EAA-8EFC-962CAFF36759}" type="presOf" srcId="{98A11EB3-8AAC-43D4-B3B6-AB1359F9E297}" destId="{8DD23AB9-D92A-46D5-B5E5-F25BC5B93210}" srcOrd="0" destOrd="0" presId="urn:microsoft.com/office/officeart/2008/layout/LinedList"/>
    <dgm:cxn modelId="{69BFF5B4-CE4D-4284-9A83-9E5369584775}" type="presOf" srcId="{D8C078B3-B9DF-4AE2-9BD6-4FD0BD6E86C8}" destId="{C6E223AE-0B9F-4BC2-838D-8BA20DC4383E}" srcOrd="0" destOrd="0" presId="urn:microsoft.com/office/officeart/2008/layout/LinedList"/>
    <dgm:cxn modelId="{7FAFDEC7-8728-4B75-9174-6ACB703D4433}" srcId="{3B370AF1-DD40-4FB7-94A0-ECD44C27511D}" destId="{98A11EB3-8AAC-43D4-B3B6-AB1359F9E297}" srcOrd="4" destOrd="0" parTransId="{50EE1F13-6F2D-4951-A593-C65AC0D91C4E}" sibTransId="{C0BC6E60-2C7C-4823-AAB1-DB38A25A6A83}"/>
    <dgm:cxn modelId="{42E83AD6-657F-47F8-87C1-B60023CFB8A7}" type="presOf" srcId="{330B8318-2E59-4700-B9D4-B106270D27EE}" destId="{FC5AC1FF-B5C4-4655-B382-ADA4A0F07055}" srcOrd="0" destOrd="0" presId="urn:microsoft.com/office/officeart/2008/layout/LinedList"/>
    <dgm:cxn modelId="{0CCA6CE4-7EB1-4730-989E-D948865671D7}" srcId="{3B370AF1-DD40-4FB7-94A0-ECD44C27511D}" destId="{FA4E172C-C1EF-4755-BE57-4760A5BC87DD}" srcOrd="7" destOrd="0" parTransId="{37A3374C-EFE7-4459-8BC7-AAA3C19BE6B7}" sibTransId="{8C204F65-F1B5-4E7B-ADFB-E894BB1C1C94}"/>
    <dgm:cxn modelId="{9F31CFEA-E5FD-4069-A724-82303C759085}" type="presOf" srcId="{1508ED59-5A4F-4948-9F93-00E78E1A8A57}" destId="{7A187A1A-89AE-4834-9CAB-C207616FA967}" srcOrd="0" destOrd="0" presId="urn:microsoft.com/office/officeart/2008/layout/LinedList"/>
    <dgm:cxn modelId="{CF3ED4ED-EF30-4886-91FD-69CAD4BF3666}" type="presOf" srcId="{12DD1B53-C9ED-4F57-A26B-181AD3873F6B}" destId="{D6824D46-2B03-4B7C-87AC-1A1E1EAC58EB}" srcOrd="0" destOrd="0" presId="urn:microsoft.com/office/officeart/2008/layout/LinedList"/>
    <dgm:cxn modelId="{196D99F2-DE93-45D6-9363-6040D1C4245E}" srcId="{3B370AF1-DD40-4FB7-94A0-ECD44C27511D}" destId="{E7A35FE0-1B1F-4FF6-8F42-A12EEEB1AC97}" srcOrd="11" destOrd="0" parTransId="{6B401B28-DBF4-4D45-80DC-A544392C6DE5}" sibTransId="{DCB2A206-7E50-4C57-9197-20279E6C45E0}"/>
    <dgm:cxn modelId="{149E71F7-C39B-4647-9156-663B3DD03522}" srcId="{3B370AF1-DD40-4FB7-94A0-ECD44C27511D}" destId="{2982D23F-DFCE-49D4-9932-ABE4558090AA}" srcOrd="3" destOrd="0" parTransId="{FEC25AB8-14F2-4512-8035-668C3D67A0B4}" sibTransId="{DC710331-FAE1-475A-B6C5-940AA58A1DA4}"/>
    <dgm:cxn modelId="{9B2696FB-E1AC-4074-B245-B6778AE3FC91}" type="presOf" srcId="{3B370AF1-DD40-4FB7-94A0-ECD44C27511D}" destId="{CB9AE374-E70D-4EEC-B07F-1D84F538C473}" srcOrd="0" destOrd="0" presId="urn:microsoft.com/office/officeart/2008/layout/LinedList"/>
    <dgm:cxn modelId="{95511BFE-643F-4BA1-B87A-95A395E385BC}" srcId="{3B370AF1-DD40-4FB7-94A0-ECD44C27511D}" destId="{FC4CBA9A-2B9B-4B99-A591-40ABB5BFB11A}" srcOrd="2" destOrd="0" parTransId="{0D7B0CE2-C01A-4AB2-B915-72EE95F18701}" sibTransId="{1037CC83-92AA-4DDD-A1DE-49463DCA96FC}"/>
    <dgm:cxn modelId="{BC21B196-C19F-4D60-8123-64EDF0E53C11}" type="presParOf" srcId="{CB9AE374-E70D-4EEC-B07F-1D84F538C473}" destId="{EFF415D4-D073-48CB-8405-01ED035E3909}" srcOrd="0" destOrd="0" presId="urn:microsoft.com/office/officeart/2008/layout/LinedList"/>
    <dgm:cxn modelId="{EC391632-EA16-43DE-881F-9888213032E5}" type="presParOf" srcId="{CB9AE374-E70D-4EEC-B07F-1D84F538C473}" destId="{DF98754E-77E4-426B-A17C-DF88C8F48525}" srcOrd="1" destOrd="0" presId="urn:microsoft.com/office/officeart/2008/layout/LinedList"/>
    <dgm:cxn modelId="{09D344C1-2231-49D6-B633-C2C55D86019F}" type="presParOf" srcId="{DF98754E-77E4-426B-A17C-DF88C8F48525}" destId="{45C1D4D8-287C-4CDB-9908-1D6BF7AB7F28}" srcOrd="0" destOrd="0" presId="urn:microsoft.com/office/officeart/2008/layout/LinedList"/>
    <dgm:cxn modelId="{29343DDA-2FCF-4632-B7A0-79254ECEC9F7}" type="presParOf" srcId="{DF98754E-77E4-426B-A17C-DF88C8F48525}" destId="{BF2D6F55-FD6E-43D6-89E6-09476B00854A}" srcOrd="1" destOrd="0" presId="urn:microsoft.com/office/officeart/2008/layout/LinedList"/>
    <dgm:cxn modelId="{0413DB52-F0BE-43EF-9ABA-C427AB7C8AB7}" type="presParOf" srcId="{CB9AE374-E70D-4EEC-B07F-1D84F538C473}" destId="{B3AAF073-E624-4933-997B-73FB9D6DFDBC}" srcOrd="2" destOrd="0" presId="urn:microsoft.com/office/officeart/2008/layout/LinedList"/>
    <dgm:cxn modelId="{365BDD97-94C4-4487-BE35-972E286B0B7B}" type="presParOf" srcId="{CB9AE374-E70D-4EEC-B07F-1D84F538C473}" destId="{AE0C34EA-4F67-460D-9CFC-A70D1E37DA37}" srcOrd="3" destOrd="0" presId="urn:microsoft.com/office/officeart/2008/layout/LinedList"/>
    <dgm:cxn modelId="{D07AAF77-59B1-49EB-9052-AA39BE88B57A}" type="presParOf" srcId="{AE0C34EA-4F67-460D-9CFC-A70D1E37DA37}" destId="{A2350F55-A849-4CF5-B22C-61C0EA692236}" srcOrd="0" destOrd="0" presId="urn:microsoft.com/office/officeart/2008/layout/LinedList"/>
    <dgm:cxn modelId="{04F94212-5AC8-4DA3-A9F5-125FA6278A7A}" type="presParOf" srcId="{AE0C34EA-4F67-460D-9CFC-A70D1E37DA37}" destId="{03899131-337C-425D-A09B-691FF0100054}" srcOrd="1" destOrd="0" presId="urn:microsoft.com/office/officeart/2008/layout/LinedList"/>
    <dgm:cxn modelId="{398B2156-BA20-4A3D-A980-474C53936307}" type="presParOf" srcId="{CB9AE374-E70D-4EEC-B07F-1D84F538C473}" destId="{B53C0580-DEFD-4F3C-AA3C-73BCC5C4F24F}" srcOrd="4" destOrd="0" presId="urn:microsoft.com/office/officeart/2008/layout/LinedList"/>
    <dgm:cxn modelId="{68993A3A-4602-493D-9F10-2229A8E655D2}" type="presParOf" srcId="{CB9AE374-E70D-4EEC-B07F-1D84F538C473}" destId="{8EC74893-36F2-44EE-98C7-A557600628D0}" srcOrd="5" destOrd="0" presId="urn:microsoft.com/office/officeart/2008/layout/LinedList"/>
    <dgm:cxn modelId="{E4EC985F-4897-4E28-A6B3-0BBBF797F0FD}" type="presParOf" srcId="{8EC74893-36F2-44EE-98C7-A557600628D0}" destId="{FC8DF3AC-DFDD-4451-99C7-68C35494F53C}" srcOrd="0" destOrd="0" presId="urn:microsoft.com/office/officeart/2008/layout/LinedList"/>
    <dgm:cxn modelId="{6A24B0BA-6202-44A7-8D7A-8D0E9B78DCAE}" type="presParOf" srcId="{8EC74893-36F2-44EE-98C7-A557600628D0}" destId="{D687DFD7-2950-49D2-BB67-0E2E06309318}" srcOrd="1" destOrd="0" presId="urn:microsoft.com/office/officeart/2008/layout/LinedList"/>
    <dgm:cxn modelId="{1D4C1764-35E6-4872-A1B7-9A5AC590BB86}" type="presParOf" srcId="{CB9AE374-E70D-4EEC-B07F-1D84F538C473}" destId="{6703AF2D-EB38-4682-B918-2A15CAD98396}" srcOrd="6" destOrd="0" presId="urn:microsoft.com/office/officeart/2008/layout/LinedList"/>
    <dgm:cxn modelId="{DEB7ED08-EA4F-4AB5-A583-3FA0B486ACC9}" type="presParOf" srcId="{CB9AE374-E70D-4EEC-B07F-1D84F538C473}" destId="{12B142E6-8F7F-46FB-A432-E8D8CD6A804F}" srcOrd="7" destOrd="0" presId="urn:microsoft.com/office/officeart/2008/layout/LinedList"/>
    <dgm:cxn modelId="{ECA56817-3067-492F-9BEE-430DBE0758B2}" type="presParOf" srcId="{12B142E6-8F7F-46FB-A432-E8D8CD6A804F}" destId="{F24023F5-891A-4EEB-9F89-8AA3BBDFDB30}" srcOrd="0" destOrd="0" presId="urn:microsoft.com/office/officeart/2008/layout/LinedList"/>
    <dgm:cxn modelId="{89B728E8-CC07-44E4-9B31-DE2A93B488E5}" type="presParOf" srcId="{12B142E6-8F7F-46FB-A432-E8D8CD6A804F}" destId="{7D4F208D-449E-447B-811A-DD89130FF8E9}" srcOrd="1" destOrd="0" presId="urn:microsoft.com/office/officeart/2008/layout/LinedList"/>
    <dgm:cxn modelId="{D1462D72-9153-41DD-B415-BFBAB82FF629}" type="presParOf" srcId="{CB9AE374-E70D-4EEC-B07F-1D84F538C473}" destId="{F1BE71A1-2452-4739-B4ED-834DB4EE9B0A}" srcOrd="8" destOrd="0" presId="urn:microsoft.com/office/officeart/2008/layout/LinedList"/>
    <dgm:cxn modelId="{B0DEFE74-400A-4469-9F00-D7E0DAC4CA91}" type="presParOf" srcId="{CB9AE374-E70D-4EEC-B07F-1D84F538C473}" destId="{E190322B-799D-4218-B9F0-E5D5E8799902}" srcOrd="9" destOrd="0" presId="urn:microsoft.com/office/officeart/2008/layout/LinedList"/>
    <dgm:cxn modelId="{6B8C6422-ED17-4816-9D92-6446372CDAE9}" type="presParOf" srcId="{E190322B-799D-4218-B9F0-E5D5E8799902}" destId="{8DD23AB9-D92A-46D5-B5E5-F25BC5B93210}" srcOrd="0" destOrd="0" presId="urn:microsoft.com/office/officeart/2008/layout/LinedList"/>
    <dgm:cxn modelId="{9D9D6E43-D096-4CB3-9F8B-B1C8AE49AF88}" type="presParOf" srcId="{E190322B-799D-4218-B9F0-E5D5E8799902}" destId="{342A3E91-C547-446E-B5AE-9949C14DB694}" srcOrd="1" destOrd="0" presId="urn:microsoft.com/office/officeart/2008/layout/LinedList"/>
    <dgm:cxn modelId="{16790969-27A4-4884-A57A-85D12C2FC3C6}" type="presParOf" srcId="{CB9AE374-E70D-4EEC-B07F-1D84F538C473}" destId="{D1CD194B-AE25-4C1A-B0DD-A56316D21751}" srcOrd="10" destOrd="0" presId="urn:microsoft.com/office/officeart/2008/layout/LinedList"/>
    <dgm:cxn modelId="{72844055-ACED-464E-8C81-C1D0523FE65E}" type="presParOf" srcId="{CB9AE374-E70D-4EEC-B07F-1D84F538C473}" destId="{420916DC-A6F3-4574-ACD4-F7571380E473}" srcOrd="11" destOrd="0" presId="urn:microsoft.com/office/officeart/2008/layout/LinedList"/>
    <dgm:cxn modelId="{E7348225-D6B3-4B13-B585-53E31F0FECEC}" type="presParOf" srcId="{420916DC-A6F3-4574-ACD4-F7571380E473}" destId="{7A187A1A-89AE-4834-9CAB-C207616FA967}" srcOrd="0" destOrd="0" presId="urn:microsoft.com/office/officeart/2008/layout/LinedList"/>
    <dgm:cxn modelId="{7F613CEE-154B-4CDE-AEAE-656BE9A3CC48}" type="presParOf" srcId="{420916DC-A6F3-4574-ACD4-F7571380E473}" destId="{699BEC45-D4DC-44C8-B382-7C76649A094B}" srcOrd="1" destOrd="0" presId="urn:microsoft.com/office/officeart/2008/layout/LinedList"/>
    <dgm:cxn modelId="{74648BC5-CA74-4AD6-8599-8A1F7B88653E}" type="presParOf" srcId="{CB9AE374-E70D-4EEC-B07F-1D84F538C473}" destId="{2B1606D9-34C7-47BE-94C8-F695444AE133}" srcOrd="12" destOrd="0" presId="urn:microsoft.com/office/officeart/2008/layout/LinedList"/>
    <dgm:cxn modelId="{6B216C3D-17E9-4214-A976-FE13383FFD41}" type="presParOf" srcId="{CB9AE374-E70D-4EEC-B07F-1D84F538C473}" destId="{1FC46FCA-4598-4031-AED3-F585EBB8DBCF}" srcOrd="13" destOrd="0" presId="urn:microsoft.com/office/officeart/2008/layout/LinedList"/>
    <dgm:cxn modelId="{E5B3E1AB-7FDB-4534-961B-9BC168708786}" type="presParOf" srcId="{1FC46FCA-4598-4031-AED3-F585EBB8DBCF}" destId="{8869B62E-84E7-4B53-9B82-7A01371C3621}" srcOrd="0" destOrd="0" presId="urn:microsoft.com/office/officeart/2008/layout/LinedList"/>
    <dgm:cxn modelId="{0682F6FC-318F-45DD-AA5B-AB704E23BA91}" type="presParOf" srcId="{1FC46FCA-4598-4031-AED3-F585EBB8DBCF}" destId="{1385B059-4355-4B14-B3B2-FE2C5A799E1E}" srcOrd="1" destOrd="0" presId="urn:microsoft.com/office/officeart/2008/layout/LinedList"/>
    <dgm:cxn modelId="{7999410D-66CB-4D9B-9FD2-B16B4E6E00CE}" type="presParOf" srcId="{CB9AE374-E70D-4EEC-B07F-1D84F538C473}" destId="{D6867144-D39A-4AE9-A64B-8E767EA02318}" srcOrd="14" destOrd="0" presId="urn:microsoft.com/office/officeart/2008/layout/LinedList"/>
    <dgm:cxn modelId="{97A49682-DEF3-428C-AF5C-0127C2869915}" type="presParOf" srcId="{CB9AE374-E70D-4EEC-B07F-1D84F538C473}" destId="{A942777F-BC9D-4BFD-9501-8D8EA720179B}" srcOrd="15" destOrd="0" presId="urn:microsoft.com/office/officeart/2008/layout/LinedList"/>
    <dgm:cxn modelId="{DE0CDEE9-4D65-4557-A636-1C6EAB59486E}" type="presParOf" srcId="{A942777F-BC9D-4BFD-9501-8D8EA720179B}" destId="{401DF0A8-8BC8-4523-AFEB-30CEBAC154FF}" srcOrd="0" destOrd="0" presId="urn:microsoft.com/office/officeart/2008/layout/LinedList"/>
    <dgm:cxn modelId="{D1AE9331-4FC4-41C1-8590-4149712510E3}" type="presParOf" srcId="{A942777F-BC9D-4BFD-9501-8D8EA720179B}" destId="{9D5403E0-5B6A-4F8C-A0B5-D30720BE883C}" srcOrd="1" destOrd="0" presId="urn:microsoft.com/office/officeart/2008/layout/LinedList"/>
    <dgm:cxn modelId="{1C883A97-C80C-422D-A2D5-2D3941638558}" type="presParOf" srcId="{CB9AE374-E70D-4EEC-B07F-1D84F538C473}" destId="{8EADB23F-98B6-4703-A6D5-573749EE5897}" srcOrd="16" destOrd="0" presId="urn:microsoft.com/office/officeart/2008/layout/LinedList"/>
    <dgm:cxn modelId="{67B74450-E047-482B-9D55-3F0C910CCEAC}" type="presParOf" srcId="{CB9AE374-E70D-4EEC-B07F-1D84F538C473}" destId="{D980FF76-C085-4895-BC93-4DBE0A500E6A}" srcOrd="17" destOrd="0" presId="urn:microsoft.com/office/officeart/2008/layout/LinedList"/>
    <dgm:cxn modelId="{5C4E28E4-8427-4B11-AC4C-F1183AE44807}" type="presParOf" srcId="{D980FF76-C085-4895-BC93-4DBE0A500E6A}" destId="{FC5AC1FF-B5C4-4655-B382-ADA4A0F07055}" srcOrd="0" destOrd="0" presId="urn:microsoft.com/office/officeart/2008/layout/LinedList"/>
    <dgm:cxn modelId="{EDA56210-1384-447F-AD94-45EBBB4A17EC}" type="presParOf" srcId="{D980FF76-C085-4895-BC93-4DBE0A500E6A}" destId="{2BB6F544-C52A-47E4-B3CE-EE6ACC4C5BD3}" srcOrd="1" destOrd="0" presId="urn:microsoft.com/office/officeart/2008/layout/LinedList"/>
    <dgm:cxn modelId="{4FC4D910-8331-457E-BECB-21C6BCBB94E7}" type="presParOf" srcId="{CB9AE374-E70D-4EEC-B07F-1D84F538C473}" destId="{AFA89911-E5E2-4145-9472-2FDD62EEC2C2}" srcOrd="18" destOrd="0" presId="urn:microsoft.com/office/officeart/2008/layout/LinedList"/>
    <dgm:cxn modelId="{D307AEBE-5837-4272-92A4-65731BF89E31}" type="presParOf" srcId="{CB9AE374-E70D-4EEC-B07F-1D84F538C473}" destId="{4C57D2CF-C295-489A-BA29-C824A15E5DD0}" srcOrd="19" destOrd="0" presId="urn:microsoft.com/office/officeart/2008/layout/LinedList"/>
    <dgm:cxn modelId="{E89511E2-ADBA-4049-BD03-21C8ED4372CA}" type="presParOf" srcId="{4C57D2CF-C295-489A-BA29-C824A15E5DD0}" destId="{9FB6A1C1-ED83-4F32-B53E-4E8FFA85E3AC}" srcOrd="0" destOrd="0" presId="urn:microsoft.com/office/officeart/2008/layout/LinedList"/>
    <dgm:cxn modelId="{B622DA59-B5E9-458F-9073-C1C5ADA53281}" type="presParOf" srcId="{4C57D2CF-C295-489A-BA29-C824A15E5DD0}" destId="{81E252DE-45EB-4976-825C-AC1447B6A6FE}" srcOrd="1" destOrd="0" presId="urn:microsoft.com/office/officeart/2008/layout/LinedList"/>
    <dgm:cxn modelId="{1DE7A711-5491-40DB-AA3B-D227FD449EEE}" type="presParOf" srcId="{CB9AE374-E70D-4EEC-B07F-1D84F538C473}" destId="{62BF8228-2CCB-46A7-AF08-F38B7EFB77EC}" srcOrd="20" destOrd="0" presId="urn:microsoft.com/office/officeart/2008/layout/LinedList"/>
    <dgm:cxn modelId="{2812629A-A751-4C30-942A-C16F18DAEF2F}" type="presParOf" srcId="{CB9AE374-E70D-4EEC-B07F-1D84F538C473}" destId="{8F2F28EE-8AC6-4AA0-9547-83F876981BD2}" srcOrd="21" destOrd="0" presId="urn:microsoft.com/office/officeart/2008/layout/LinedList"/>
    <dgm:cxn modelId="{F47AD743-A41D-4ED4-A51C-78931D0C281D}" type="presParOf" srcId="{8F2F28EE-8AC6-4AA0-9547-83F876981BD2}" destId="{3938F131-4675-40EB-BD85-681192C7FF95}" srcOrd="0" destOrd="0" presId="urn:microsoft.com/office/officeart/2008/layout/LinedList"/>
    <dgm:cxn modelId="{2B33ECB0-8743-49AD-BEAC-8DB54210B57F}" type="presParOf" srcId="{8F2F28EE-8AC6-4AA0-9547-83F876981BD2}" destId="{1E61375B-B7FD-4AD1-A71F-0DDD4DCBAD2D}" srcOrd="1" destOrd="0" presId="urn:microsoft.com/office/officeart/2008/layout/LinedList"/>
    <dgm:cxn modelId="{7289672D-9684-4EF5-8601-ACEB35907104}" type="presParOf" srcId="{CB9AE374-E70D-4EEC-B07F-1D84F538C473}" destId="{F682AD63-D6A0-4FF9-BC30-D9DB46F69E5E}" srcOrd="22" destOrd="0" presId="urn:microsoft.com/office/officeart/2008/layout/LinedList"/>
    <dgm:cxn modelId="{2EA37134-17E1-4357-A4A2-DAE81E468825}" type="presParOf" srcId="{CB9AE374-E70D-4EEC-B07F-1D84F538C473}" destId="{7D169995-0235-4FC7-8977-CC4F5F3F436F}" srcOrd="23" destOrd="0" presId="urn:microsoft.com/office/officeart/2008/layout/LinedList"/>
    <dgm:cxn modelId="{20BFB708-3BEE-4DBD-8B01-B102DA0C679B}" type="presParOf" srcId="{7D169995-0235-4FC7-8977-CC4F5F3F436F}" destId="{B87EDCB9-D2B4-47EC-A0B3-8291363C17A4}" srcOrd="0" destOrd="0" presId="urn:microsoft.com/office/officeart/2008/layout/LinedList"/>
    <dgm:cxn modelId="{9D88AAE7-C8A1-4E10-8FCE-F255AAEBB0D3}" type="presParOf" srcId="{7D169995-0235-4FC7-8977-CC4F5F3F436F}" destId="{C593C1FF-BC52-4AD3-B074-4803BBC8BA5B}" srcOrd="1" destOrd="0" presId="urn:microsoft.com/office/officeart/2008/layout/LinedList"/>
    <dgm:cxn modelId="{E382E20B-CD44-49E7-9D43-9BA9E60CF4FA}" type="presParOf" srcId="{CB9AE374-E70D-4EEC-B07F-1D84F538C473}" destId="{166A39FF-2627-4C7D-A694-E6248C34CBFE}" srcOrd="24" destOrd="0" presId="urn:microsoft.com/office/officeart/2008/layout/LinedList"/>
    <dgm:cxn modelId="{83B3FC82-8D1F-447F-8410-8ED5F2C83270}" type="presParOf" srcId="{CB9AE374-E70D-4EEC-B07F-1D84F538C473}" destId="{9FC22E3B-92F9-4B20-B250-52178607511D}" srcOrd="25" destOrd="0" presId="urn:microsoft.com/office/officeart/2008/layout/LinedList"/>
    <dgm:cxn modelId="{45F6FE67-9E9E-4D0D-A0E0-B13C487CE4A7}" type="presParOf" srcId="{9FC22E3B-92F9-4B20-B250-52178607511D}" destId="{C6E223AE-0B9F-4BC2-838D-8BA20DC4383E}" srcOrd="0" destOrd="0" presId="urn:microsoft.com/office/officeart/2008/layout/LinedList"/>
    <dgm:cxn modelId="{DB685414-AA90-4322-981A-D19D28776DD2}" type="presParOf" srcId="{9FC22E3B-92F9-4B20-B250-52178607511D}" destId="{1747884E-E93E-43B2-8E97-9CCC4BC7EBDC}" srcOrd="1" destOrd="0" presId="urn:microsoft.com/office/officeart/2008/layout/LinedList"/>
    <dgm:cxn modelId="{B21E9AAA-A70E-48AA-9F01-C0E33F049565}" type="presParOf" srcId="{CB9AE374-E70D-4EEC-B07F-1D84F538C473}" destId="{FD4970E1-B182-4D1B-B520-46B7DAE33E61}" srcOrd="26" destOrd="0" presId="urn:microsoft.com/office/officeart/2008/layout/LinedList"/>
    <dgm:cxn modelId="{8E5A698E-3808-4A72-9A5C-F7CB3EA02CC6}" type="presParOf" srcId="{CB9AE374-E70D-4EEC-B07F-1D84F538C473}" destId="{BD9A9A46-730F-4DD6-80BC-6A3843BB2071}" srcOrd="27" destOrd="0" presId="urn:microsoft.com/office/officeart/2008/layout/LinedList"/>
    <dgm:cxn modelId="{C83BA44E-32B5-4C53-8205-02F5305291A6}" type="presParOf" srcId="{BD9A9A46-730F-4DD6-80BC-6A3843BB2071}" destId="{D6824D46-2B03-4B7C-87AC-1A1E1EAC58EB}" srcOrd="0" destOrd="0" presId="urn:microsoft.com/office/officeart/2008/layout/LinedList"/>
    <dgm:cxn modelId="{0A955645-1C21-456B-966F-1757A35AE69B}" type="presParOf" srcId="{BD9A9A46-730F-4DD6-80BC-6A3843BB2071}" destId="{4355B4B2-5F2A-445E-8052-9E06FE44EE0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3D794A-8F8F-4583-9D0E-C181E6E47DD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2F7F1DD-0F51-4C59-9528-45195CE351D0}">
      <dgm:prSet phldrT="[Text]" custT="1"/>
      <dgm:spPr/>
      <dgm:t>
        <a:bodyPr/>
        <a:lstStyle/>
        <a:p>
          <a:r>
            <a:rPr lang="en-US" sz="900" b="1"/>
            <a:t>What went well?</a:t>
          </a:r>
          <a:endParaRPr lang="en-US" sz="900" dirty="0"/>
        </a:p>
      </dgm:t>
    </dgm:pt>
    <dgm:pt modelId="{F68D5D46-83D8-44F4-ACF1-F3DF819C7E91}" type="parTrans" cxnId="{EB174CB3-7FB2-4D96-94FC-5405329A7B31}">
      <dgm:prSet/>
      <dgm:spPr/>
      <dgm:t>
        <a:bodyPr/>
        <a:lstStyle/>
        <a:p>
          <a:endParaRPr lang="en-US" sz="2400"/>
        </a:p>
      </dgm:t>
    </dgm:pt>
    <dgm:pt modelId="{EE396861-D916-467D-9F7C-9905A5CF2801}" type="sibTrans" cxnId="{EB174CB3-7FB2-4D96-94FC-5405329A7B31}">
      <dgm:prSet/>
      <dgm:spPr/>
      <dgm:t>
        <a:bodyPr/>
        <a:lstStyle/>
        <a:p>
          <a:endParaRPr lang="en-US" sz="2400"/>
        </a:p>
      </dgm:t>
    </dgm:pt>
    <dgm:pt modelId="{3F3A723E-B214-4717-81DB-4135A6CB6D5B}">
      <dgm:prSet custT="1"/>
      <dgm:spPr/>
      <dgm:t>
        <a:bodyPr/>
        <a:lstStyle/>
        <a:p>
          <a:r>
            <a:rPr lang="en-US" sz="900" dirty="0"/>
            <a:t>Full division of 650 people launched in 10 release trains and 60 squads in less than 5 months</a:t>
          </a:r>
        </a:p>
      </dgm:t>
    </dgm:pt>
    <dgm:pt modelId="{5E0D8A80-CB30-4EDD-9FAC-510866FE0DFD}" type="parTrans" cxnId="{097C913C-5410-47B2-BBA1-77D68D495F17}">
      <dgm:prSet/>
      <dgm:spPr/>
      <dgm:t>
        <a:bodyPr/>
        <a:lstStyle/>
        <a:p>
          <a:endParaRPr lang="en-US" sz="2400"/>
        </a:p>
      </dgm:t>
    </dgm:pt>
    <dgm:pt modelId="{F03B4BF7-6DD6-4FE5-83E4-AC89A81A3A03}" type="sibTrans" cxnId="{097C913C-5410-47B2-BBA1-77D68D495F17}">
      <dgm:prSet/>
      <dgm:spPr/>
      <dgm:t>
        <a:bodyPr/>
        <a:lstStyle/>
        <a:p>
          <a:endParaRPr lang="en-US" sz="2400"/>
        </a:p>
      </dgm:t>
    </dgm:pt>
    <dgm:pt modelId="{E53B8932-20F0-4B15-8576-26B9EF54BBD5}">
      <dgm:prSet custT="1"/>
      <dgm:spPr/>
      <dgm:t>
        <a:bodyPr/>
        <a:lstStyle/>
        <a:p>
          <a:r>
            <a:rPr lang="en-US" sz="900" dirty="0"/>
            <a:t>Leadership buy-in, engagement, and commitment</a:t>
          </a:r>
        </a:p>
      </dgm:t>
    </dgm:pt>
    <dgm:pt modelId="{6F961A6D-BFF5-49B4-A59C-D9D387730BEA}" type="parTrans" cxnId="{C6D9423F-2B6F-4667-A861-1B135CB1845F}">
      <dgm:prSet/>
      <dgm:spPr/>
      <dgm:t>
        <a:bodyPr/>
        <a:lstStyle/>
        <a:p>
          <a:endParaRPr lang="en-US" sz="2400"/>
        </a:p>
      </dgm:t>
    </dgm:pt>
    <dgm:pt modelId="{437F4422-9895-4FD4-9D96-4B0BB641FA8D}" type="sibTrans" cxnId="{C6D9423F-2B6F-4667-A861-1B135CB1845F}">
      <dgm:prSet/>
      <dgm:spPr/>
      <dgm:t>
        <a:bodyPr/>
        <a:lstStyle/>
        <a:p>
          <a:endParaRPr lang="en-US" sz="2400"/>
        </a:p>
      </dgm:t>
    </dgm:pt>
    <dgm:pt modelId="{AA636B95-147C-4720-9623-A80BDAE29608}">
      <dgm:prSet custT="1"/>
      <dgm:spPr/>
      <dgm:t>
        <a:bodyPr/>
        <a:lstStyle/>
        <a:p>
          <a:r>
            <a:rPr lang="en-US" sz="900" dirty="0"/>
            <a:t>Created a one-stop-shop website for anything relating to the Agile Transformation</a:t>
          </a:r>
        </a:p>
      </dgm:t>
    </dgm:pt>
    <dgm:pt modelId="{DC1E8BAB-85DB-4A31-9EAC-5534FB42DC96}" type="parTrans" cxnId="{71C34665-E444-4F4E-8A8F-95C8BCB32018}">
      <dgm:prSet/>
      <dgm:spPr/>
      <dgm:t>
        <a:bodyPr/>
        <a:lstStyle/>
        <a:p>
          <a:endParaRPr lang="en-US" sz="2400"/>
        </a:p>
      </dgm:t>
    </dgm:pt>
    <dgm:pt modelId="{E8BF77FE-785A-4779-9820-FCCA2B9ADFC7}" type="sibTrans" cxnId="{71C34665-E444-4F4E-8A8F-95C8BCB32018}">
      <dgm:prSet/>
      <dgm:spPr/>
      <dgm:t>
        <a:bodyPr/>
        <a:lstStyle/>
        <a:p>
          <a:endParaRPr lang="en-US" sz="2400"/>
        </a:p>
      </dgm:t>
    </dgm:pt>
    <dgm:pt modelId="{21E5FA73-335F-4B9F-BBEB-85D829C2908D}">
      <dgm:prSet custT="1"/>
      <dgm:spPr/>
      <dgm:t>
        <a:bodyPr/>
        <a:lstStyle/>
        <a:p>
          <a:r>
            <a:rPr lang="en-US" sz="900" dirty="0"/>
            <a:t>Regular engagement and meeting with executives throughout the transformation</a:t>
          </a:r>
        </a:p>
      </dgm:t>
    </dgm:pt>
    <dgm:pt modelId="{4EE6F583-E3A8-424C-BB73-88A12C69F989}" type="parTrans" cxnId="{3349FD10-0D89-40D5-B83F-91F90249496A}">
      <dgm:prSet/>
      <dgm:spPr/>
      <dgm:t>
        <a:bodyPr/>
        <a:lstStyle/>
        <a:p>
          <a:endParaRPr lang="en-US" sz="2400"/>
        </a:p>
      </dgm:t>
    </dgm:pt>
    <dgm:pt modelId="{382BD977-DAE9-4001-B07F-6F22D0FEF7C0}" type="sibTrans" cxnId="{3349FD10-0D89-40D5-B83F-91F90249496A}">
      <dgm:prSet/>
      <dgm:spPr/>
      <dgm:t>
        <a:bodyPr/>
        <a:lstStyle/>
        <a:p>
          <a:endParaRPr lang="en-US" sz="2400"/>
        </a:p>
      </dgm:t>
    </dgm:pt>
    <dgm:pt modelId="{68B4C462-2D4B-43D2-B32E-62172E687376}">
      <dgm:prSet custT="1"/>
      <dgm:spPr/>
      <dgm:t>
        <a:bodyPr/>
        <a:lstStyle/>
        <a:p>
          <a:r>
            <a:rPr lang="en-US" sz="900" dirty="0"/>
            <a:t>Custom training class held for internal and external personnel and stakeholders as needed. Class married up </a:t>
          </a:r>
          <a:r>
            <a:rPr lang="en-US" sz="900" dirty="0" err="1"/>
            <a:t>SAFe</a:t>
          </a:r>
          <a:r>
            <a:rPr lang="en-US" sz="900" dirty="0"/>
            <a:t> and Scrum concepts to the FBI environment and outlined deviations/modifications to the framework to support infrastructure/O&amp;M teams (not software dev). Trained ~250 individuals so far</a:t>
          </a:r>
        </a:p>
      </dgm:t>
    </dgm:pt>
    <dgm:pt modelId="{285EAD04-EB9B-44F0-BA89-5F566F91E1B9}" type="parTrans" cxnId="{B1807C56-7F71-4A5B-9CF6-4E86586F48E8}">
      <dgm:prSet/>
      <dgm:spPr/>
      <dgm:t>
        <a:bodyPr/>
        <a:lstStyle/>
        <a:p>
          <a:endParaRPr lang="en-US" sz="2400"/>
        </a:p>
      </dgm:t>
    </dgm:pt>
    <dgm:pt modelId="{0BFAE16C-63B2-4DF0-9E92-2366747F9452}" type="sibTrans" cxnId="{B1807C56-7F71-4A5B-9CF6-4E86586F48E8}">
      <dgm:prSet/>
      <dgm:spPr/>
      <dgm:t>
        <a:bodyPr/>
        <a:lstStyle/>
        <a:p>
          <a:endParaRPr lang="en-US" sz="2400"/>
        </a:p>
      </dgm:t>
    </dgm:pt>
    <dgm:pt modelId="{A7DA3492-2BDB-4470-8B3C-22D6D21444B2}">
      <dgm:prSet custT="1"/>
      <dgm:spPr/>
      <dgm:t>
        <a:bodyPr/>
        <a:lstStyle/>
        <a:p>
          <a:r>
            <a:rPr lang="en-US" sz="900" dirty="0"/>
            <a:t>Consistency.  Standard framework, terms, roles, meetings for everyone in the division to follow.</a:t>
          </a:r>
        </a:p>
      </dgm:t>
    </dgm:pt>
    <dgm:pt modelId="{AC8ED5A5-12CA-4F08-8591-D6D5879E1267}" type="parTrans" cxnId="{32918286-3428-427E-AF09-B5CE5D468CFB}">
      <dgm:prSet/>
      <dgm:spPr/>
      <dgm:t>
        <a:bodyPr/>
        <a:lstStyle/>
        <a:p>
          <a:endParaRPr lang="en-US" sz="2400"/>
        </a:p>
      </dgm:t>
    </dgm:pt>
    <dgm:pt modelId="{C4786F9E-2816-4115-8562-2FF400D28B9C}" type="sibTrans" cxnId="{32918286-3428-427E-AF09-B5CE5D468CFB}">
      <dgm:prSet/>
      <dgm:spPr/>
      <dgm:t>
        <a:bodyPr/>
        <a:lstStyle/>
        <a:p>
          <a:endParaRPr lang="en-US" sz="2400"/>
        </a:p>
      </dgm:t>
    </dgm:pt>
    <dgm:pt modelId="{39C52BD6-BDB1-42AB-AEA0-6DB6FBED7A8E}">
      <dgm:prSet custT="1"/>
      <dgm:spPr/>
      <dgm:t>
        <a:bodyPr/>
        <a:lstStyle/>
        <a:p>
          <a:r>
            <a:rPr lang="en-US" sz="900" dirty="0"/>
            <a:t>Put in place a transparent location to track Epics, Features, and User Stories</a:t>
          </a:r>
        </a:p>
      </dgm:t>
    </dgm:pt>
    <dgm:pt modelId="{456B6BE2-D821-4EB6-8BB0-D769BD40D8B0}" type="parTrans" cxnId="{4763FD1C-A828-405A-A813-7B317A293DC4}">
      <dgm:prSet/>
      <dgm:spPr/>
      <dgm:t>
        <a:bodyPr/>
        <a:lstStyle/>
        <a:p>
          <a:endParaRPr lang="en-US" sz="2400"/>
        </a:p>
      </dgm:t>
    </dgm:pt>
    <dgm:pt modelId="{1BF2C39B-2E59-429C-95C9-728196EB7663}" type="sibTrans" cxnId="{4763FD1C-A828-405A-A813-7B317A293DC4}">
      <dgm:prSet/>
      <dgm:spPr/>
      <dgm:t>
        <a:bodyPr/>
        <a:lstStyle/>
        <a:p>
          <a:endParaRPr lang="en-US" sz="2400"/>
        </a:p>
      </dgm:t>
    </dgm:pt>
    <dgm:pt modelId="{7CBE29DE-204F-48CC-B22A-950128793C4A}">
      <dgm:prSet custT="1"/>
      <dgm:spPr/>
      <dgm:t>
        <a:bodyPr/>
        <a:lstStyle/>
        <a:p>
          <a:r>
            <a:rPr lang="en-US" sz="900" dirty="0"/>
            <a:t>Stood up a Prioritization Review Board that included field representation to prioritize and evaluate Epics using Planning Poker and WSJF</a:t>
          </a:r>
        </a:p>
      </dgm:t>
    </dgm:pt>
    <dgm:pt modelId="{FB5E2152-D948-474E-89A6-EBAF733282FF}" type="parTrans" cxnId="{4DF84D93-C2DD-439A-8448-83E9FC361FCF}">
      <dgm:prSet/>
      <dgm:spPr/>
      <dgm:t>
        <a:bodyPr/>
        <a:lstStyle/>
        <a:p>
          <a:endParaRPr lang="en-US" sz="2400"/>
        </a:p>
      </dgm:t>
    </dgm:pt>
    <dgm:pt modelId="{FB562B1E-4743-4249-A08C-2CA82F5D1059}" type="sibTrans" cxnId="{4DF84D93-C2DD-439A-8448-83E9FC361FCF}">
      <dgm:prSet/>
      <dgm:spPr/>
      <dgm:t>
        <a:bodyPr/>
        <a:lstStyle/>
        <a:p>
          <a:endParaRPr lang="en-US" sz="2400"/>
        </a:p>
      </dgm:t>
    </dgm:pt>
    <dgm:pt modelId="{2E7FF7F6-D6A4-42E3-96E5-CB5B4ED3F326}">
      <dgm:prSet custT="1"/>
      <dgm:spPr/>
      <dgm:t>
        <a:bodyPr/>
        <a:lstStyle/>
        <a:p>
          <a:r>
            <a:rPr lang="en-US" sz="900" dirty="0"/>
            <a:t>Trained and coached 8 government/contract employees to be first-time Release Train Engineers</a:t>
          </a:r>
        </a:p>
      </dgm:t>
    </dgm:pt>
    <dgm:pt modelId="{4E087C47-7508-43B3-83B0-3F7A090D6E3F}" type="parTrans" cxnId="{CA540E2B-728A-4ADB-981C-6F19EC30218B}">
      <dgm:prSet/>
      <dgm:spPr/>
      <dgm:t>
        <a:bodyPr/>
        <a:lstStyle/>
        <a:p>
          <a:endParaRPr lang="en-US" sz="2400"/>
        </a:p>
      </dgm:t>
    </dgm:pt>
    <dgm:pt modelId="{E635191E-4F03-4D34-84CF-F4570F9613FE}" type="sibTrans" cxnId="{CA540E2B-728A-4ADB-981C-6F19EC30218B}">
      <dgm:prSet/>
      <dgm:spPr/>
      <dgm:t>
        <a:bodyPr/>
        <a:lstStyle/>
        <a:p>
          <a:endParaRPr lang="en-US" sz="2400"/>
        </a:p>
      </dgm:t>
    </dgm:pt>
    <dgm:pt modelId="{369D0FB1-E102-49DA-99F5-45CED112653E}">
      <dgm:prSet custT="1"/>
      <dgm:spPr/>
      <dgm:t>
        <a:bodyPr/>
        <a:lstStyle/>
        <a:p>
          <a:r>
            <a:rPr lang="en-US" sz="900" dirty="0"/>
            <a:t>Better cross division collaboration and alignment via set Release Cycle Meetings</a:t>
          </a:r>
        </a:p>
      </dgm:t>
    </dgm:pt>
    <dgm:pt modelId="{3B142CAB-5274-454A-991A-C9E3ABFF6CA4}" type="parTrans" cxnId="{F8F69470-853A-4FC2-B420-4B0AFE95EF4C}">
      <dgm:prSet/>
      <dgm:spPr/>
      <dgm:t>
        <a:bodyPr/>
        <a:lstStyle/>
        <a:p>
          <a:endParaRPr lang="en-US" sz="2400"/>
        </a:p>
      </dgm:t>
    </dgm:pt>
    <dgm:pt modelId="{76CCEEA2-F970-400F-9D46-0280BD58B3AA}" type="sibTrans" cxnId="{F8F69470-853A-4FC2-B420-4B0AFE95EF4C}">
      <dgm:prSet/>
      <dgm:spPr/>
      <dgm:t>
        <a:bodyPr/>
        <a:lstStyle/>
        <a:p>
          <a:endParaRPr lang="en-US" sz="2400"/>
        </a:p>
      </dgm:t>
    </dgm:pt>
    <dgm:pt modelId="{52A6D1D5-B816-41D5-BC2A-2F4F2464D4F6}">
      <dgm:prSet custT="1"/>
      <dgm:spPr/>
      <dgm:t>
        <a:bodyPr/>
        <a:lstStyle/>
        <a:p>
          <a:r>
            <a:rPr lang="en-US" sz="900" dirty="0"/>
            <a:t>Allowing squads and trains to self-organize unconstrained by organizational boundaries</a:t>
          </a:r>
        </a:p>
      </dgm:t>
    </dgm:pt>
    <dgm:pt modelId="{8D9AA091-DCE1-43A6-89B8-7B8A52A0A112}" type="parTrans" cxnId="{A3170AFA-91C0-413C-8DD3-A4E9D245A651}">
      <dgm:prSet/>
      <dgm:spPr/>
      <dgm:t>
        <a:bodyPr/>
        <a:lstStyle/>
        <a:p>
          <a:endParaRPr lang="en-US" sz="2400"/>
        </a:p>
      </dgm:t>
    </dgm:pt>
    <dgm:pt modelId="{7C9FC947-2FFF-41F2-A74F-BBF50C3C5D04}" type="sibTrans" cxnId="{A3170AFA-91C0-413C-8DD3-A4E9D245A651}">
      <dgm:prSet/>
      <dgm:spPr/>
      <dgm:t>
        <a:bodyPr/>
        <a:lstStyle/>
        <a:p>
          <a:endParaRPr lang="en-US" sz="2400"/>
        </a:p>
      </dgm:t>
    </dgm:pt>
    <dgm:pt modelId="{680C8907-0F39-4043-9618-BBB8874AA4B8}">
      <dgm:prSet custT="1"/>
      <dgm:spPr/>
      <dgm:t>
        <a:bodyPr/>
        <a:lstStyle/>
        <a:p>
          <a:r>
            <a:rPr lang="en-US" sz="900" dirty="0"/>
            <a:t>Tangible, live demos to external stakeholders, executives, and end users every Release</a:t>
          </a:r>
        </a:p>
      </dgm:t>
    </dgm:pt>
    <dgm:pt modelId="{B73305A9-61C4-4990-AC72-11E6FF6D4A73}" type="parTrans" cxnId="{01B3F7B7-367C-409D-8E9B-3E26CFAA3E9D}">
      <dgm:prSet/>
      <dgm:spPr/>
      <dgm:t>
        <a:bodyPr/>
        <a:lstStyle/>
        <a:p>
          <a:endParaRPr lang="en-US" sz="2400"/>
        </a:p>
      </dgm:t>
    </dgm:pt>
    <dgm:pt modelId="{9E78A50F-F3B6-4207-9518-3200917706D0}" type="sibTrans" cxnId="{01B3F7B7-367C-409D-8E9B-3E26CFAA3E9D}">
      <dgm:prSet/>
      <dgm:spPr/>
      <dgm:t>
        <a:bodyPr/>
        <a:lstStyle/>
        <a:p>
          <a:endParaRPr lang="en-US" sz="2400"/>
        </a:p>
      </dgm:t>
    </dgm:pt>
    <dgm:pt modelId="{FB01497C-237C-4143-8019-754C4C6BFC54}">
      <dgm:prSet custT="1"/>
      <dgm:spPr/>
      <dgm:t>
        <a:bodyPr/>
        <a:lstStyle/>
        <a:p>
          <a:r>
            <a:rPr lang="en-US" sz="900" dirty="0"/>
            <a:t>Staff felt more engaged, empowered, and motivated under the new process</a:t>
          </a:r>
        </a:p>
      </dgm:t>
    </dgm:pt>
    <dgm:pt modelId="{A43B80C3-D6AA-4912-83D9-9FE0F6DA7871}" type="parTrans" cxnId="{59D311EC-73F3-48E9-8518-7A5E98094382}">
      <dgm:prSet/>
      <dgm:spPr/>
      <dgm:t>
        <a:bodyPr/>
        <a:lstStyle/>
        <a:p>
          <a:endParaRPr lang="en-US" sz="2400"/>
        </a:p>
      </dgm:t>
    </dgm:pt>
    <dgm:pt modelId="{486156D1-77FF-4E9B-9ED3-B980EEB0F10D}" type="sibTrans" cxnId="{59D311EC-73F3-48E9-8518-7A5E98094382}">
      <dgm:prSet/>
      <dgm:spPr/>
      <dgm:t>
        <a:bodyPr/>
        <a:lstStyle/>
        <a:p>
          <a:endParaRPr lang="en-US" sz="2400"/>
        </a:p>
      </dgm:t>
    </dgm:pt>
    <dgm:pt modelId="{AFE78C1E-641D-472A-801F-94753A41FD73}">
      <dgm:prSet custT="1"/>
      <dgm:spPr/>
      <dgm:t>
        <a:bodyPr/>
        <a:lstStyle/>
        <a:p>
          <a:r>
            <a:rPr lang="en-US" sz="900" dirty="0"/>
            <a:t>Self-organization across units, squads, and divisions</a:t>
          </a:r>
        </a:p>
      </dgm:t>
    </dgm:pt>
    <dgm:pt modelId="{E660EA7D-E49E-4C84-9C2A-621802C0FF07}" type="parTrans" cxnId="{E8014C8C-98EF-420B-BB07-3A8A36826418}">
      <dgm:prSet/>
      <dgm:spPr/>
      <dgm:t>
        <a:bodyPr/>
        <a:lstStyle/>
        <a:p>
          <a:endParaRPr lang="en-US" sz="2400"/>
        </a:p>
      </dgm:t>
    </dgm:pt>
    <dgm:pt modelId="{7E9DDFFB-4F4C-41BF-919A-BD0AABB064E1}" type="sibTrans" cxnId="{E8014C8C-98EF-420B-BB07-3A8A36826418}">
      <dgm:prSet/>
      <dgm:spPr/>
      <dgm:t>
        <a:bodyPr/>
        <a:lstStyle/>
        <a:p>
          <a:endParaRPr lang="en-US" sz="2400"/>
        </a:p>
      </dgm:t>
    </dgm:pt>
    <dgm:pt modelId="{F7CA40DB-3A8B-4739-8647-6AA3B504154E}">
      <dgm:prSet custT="1"/>
      <dgm:spPr/>
      <dgm:t>
        <a:bodyPr/>
        <a:lstStyle/>
        <a:p>
          <a:r>
            <a:rPr lang="en-US" sz="900" dirty="0"/>
            <a:t>Transformation leaders were charismatic, likeable, trustworthy and had strong interpersonal skills</a:t>
          </a:r>
        </a:p>
      </dgm:t>
    </dgm:pt>
    <dgm:pt modelId="{FEA0CA11-E520-4C51-AA43-D98092298DD5}" type="parTrans" cxnId="{763D3C18-9B39-4C66-A7B1-01204147091E}">
      <dgm:prSet/>
      <dgm:spPr/>
      <dgm:t>
        <a:bodyPr/>
        <a:lstStyle/>
        <a:p>
          <a:endParaRPr lang="en-US" sz="2400"/>
        </a:p>
      </dgm:t>
    </dgm:pt>
    <dgm:pt modelId="{094E3C02-78E9-453A-8626-C4F77631FEB9}" type="sibTrans" cxnId="{763D3C18-9B39-4C66-A7B1-01204147091E}">
      <dgm:prSet/>
      <dgm:spPr/>
      <dgm:t>
        <a:bodyPr/>
        <a:lstStyle/>
        <a:p>
          <a:endParaRPr lang="en-US" sz="2400"/>
        </a:p>
      </dgm:t>
    </dgm:pt>
    <dgm:pt modelId="{F616382F-94E6-44CA-87EA-5D93F7AA0684}">
      <dgm:prSet custT="1"/>
      <dgm:spPr/>
      <dgm:t>
        <a:bodyPr/>
        <a:lstStyle/>
        <a:p>
          <a:r>
            <a:rPr lang="en-US" sz="900" dirty="0"/>
            <a:t>Implementing agile incrementally and focusing on the basics then expanding agile techniques as teams/ARTs matured</a:t>
          </a:r>
        </a:p>
      </dgm:t>
    </dgm:pt>
    <dgm:pt modelId="{2BE88362-D90C-4B2B-861F-7E3A42742A4E}" type="parTrans" cxnId="{7DE03492-B5A2-453A-876B-C1D76C285928}">
      <dgm:prSet/>
      <dgm:spPr/>
      <dgm:t>
        <a:bodyPr/>
        <a:lstStyle/>
        <a:p>
          <a:endParaRPr lang="en-US" sz="2400"/>
        </a:p>
      </dgm:t>
    </dgm:pt>
    <dgm:pt modelId="{691111FD-4961-434A-B324-F9D3AF3CBAB0}" type="sibTrans" cxnId="{7DE03492-B5A2-453A-876B-C1D76C285928}">
      <dgm:prSet/>
      <dgm:spPr/>
      <dgm:t>
        <a:bodyPr/>
        <a:lstStyle/>
        <a:p>
          <a:endParaRPr lang="en-US" sz="2400"/>
        </a:p>
      </dgm:t>
    </dgm:pt>
    <dgm:pt modelId="{6650F45B-07CA-40A9-826D-35F7FBDD2CA1}">
      <dgm:prSet custT="1"/>
      <dgm:spPr/>
      <dgm:t>
        <a:bodyPr/>
        <a:lstStyle/>
        <a:p>
          <a:r>
            <a:rPr lang="en-US" sz="900" dirty="0"/>
            <a:t>Focus on sprint/release predictability vs. sprint/release velocity. This promoted better accuracy and predictability for internal and external stakeholder</a:t>
          </a:r>
        </a:p>
      </dgm:t>
    </dgm:pt>
    <dgm:pt modelId="{1F43BE28-545B-48CD-BB25-272BA3FF2E68}" type="parTrans" cxnId="{0C28E1E9-2FCF-4993-AB8E-8E98D8509EEA}">
      <dgm:prSet/>
      <dgm:spPr/>
      <dgm:t>
        <a:bodyPr/>
        <a:lstStyle/>
        <a:p>
          <a:endParaRPr lang="en-US" sz="2400"/>
        </a:p>
      </dgm:t>
    </dgm:pt>
    <dgm:pt modelId="{C60C6297-9630-4D99-B6DE-8882ADDDD7A9}" type="sibTrans" cxnId="{0C28E1E9-2FCF-4993-AB8E-8E98D8509EEA}">
      <dgm:prSet/>
      <dgm:spPr/>
      <dgm:t>
        <a:bodyPr/>
        <a:lstStyle/>
        <a:p>
          <a:endParaRPr lang="en-US" sz="2400"/>
        </a:p>
      </dgm:t>
    </dgm:pt>
    <dgm:pt modelId="{ECB6A462-1BE7-495B-A540-5C5A8FED351C}">
      <dgm:prSet custT="1"/>
      <dgm:spPr/>
      <dgm:t>
        <a:bodyPr/>
        <a:lstStyle/>
        <a:p>
          <a:r>
            <a:rPr lang="en-US" sz="900" dirty="0"/>
            <a:t>Engaging external division in agile processes to share Feature/User Story requests prior to the start of each release.</a:t>
          </a:r>
        </a:p>
      </dgm:t>
    </dgm:pt>
    <dgm:pt modelId="{4B31C2D5-0F58-4B3A-95DB-A1EE1C6BE02F}" type="parTrans" cxnId="{677AEDAB-6355-4C0F-AF46-5A44E573E648}">
      <dgm:prSet/>
      <dgm:spPr/>
      <dgm:t>
        <a:bodyPr/>
        <a:lstStyle/>
        <a:p>
          <a:endParaRPr lang="en-US" sz="2400"/>
        </a:p>
      </dgm:t>
    </dgm:pt>
    <dgm:pt modelId="{1460044C-0AB4-403A-997E-60D78C42B2F8}" type="sibTrans" cxnId="{677AEDAB-6355-4C0F-AF46-5A44E573E648}">
      <dgm:prSet/>
      <dgm:spPr/>
      <dgm:t>
        <a:bodyPr/>
        <a:lstStyle/>
        <a:p>
          <a:endParaRPr lang="en-US" sz="2400"/>
        </a:p>
      </dgm:t>
    </dgm:pt>
    <dgm:pt modelId="{911D3EA3-873F-466C-9093-5DB9EC57F3C9}">
      <dgm:prSet custT="1"/>
      <dgm:spPr/>
      <dgm:t>
        <a:bodyPr/>
        <a:lstStyle/>
        <a:p>
          <a:r>
            <a:rPr lang="en-US" sz="900" dirty="0"/>
            <a:t>New structure of SMs, RTEs, and VSEs helped blockers to be eliminated quicker</a:t>
          </a:r>
        </a:p>
      </dgm:t>
    </dgm:pt>
    <dgm:pt modelId="{7566B70C-1A2E-4758-B8BF-73239FFF86C3}" type="parTrans" cxnId="{91E7AAC5-966C-4923-A8CA-7E2BB86E626B}">
      <dgm:prSet/>
      <dgm:spPr/>
      <dgm:t>
        <a:bodyPr/>
        <a:lstStyle/>
        <a:p>
          <a:endParaRPr lang="en-US" sz="2400"/>
        </a:p>
      </dgm:t>
    </dgm:pt>
    <dgm:pt modelId="{2ED3091D-58E7-427E-B969-BB938CDDA5CD}" type="sibTrans" cxnId="{91E7AAC5-966C-4923-A8CA-7E2BB86E626B}">
      <dgm:prSet/>
      <dgm:spPr/>
      <dgm:t>
        <a:bodyPr/>
        <a:lstStyle/>
        <a:p>
          <a:endParaRPr lang="en-US" sz="2400"/>
        </a:p>
      </dgm:t>
    </dgm:pt>
    <dgm:pt modelId="{C845FCF4-0EC8-43BF-B584-2693D6396579}">
      <dgm:prSet custT="1"/>
      <dgm:spPr/>
      <dgm:t>
        <a:bodyPr/>
        <a:lstStyle/>
        <a:p>
          <a:r>
            <a:rPr lang="en-US" sz="900" dirty="0"/>
            <a:t>Many data calls have been eliminated because all work is tracked in one central location and managers have been coached to use the agile process/resources to get the information they need</a:t>
          </a:r>
        </a:p>
      </dgm:t>
    </dgm:pt>
    <dgm:pt modelId="{1326A8DB-A114-462A-A060-5BB3A400AD8A}" type="parTrans" cxnId="{CC2B7F94-273E-494A-90C8-675B14F8C6BA}">
      <dgm:prSet/>
      <dgm:spPr/>
      <dgm:t>
        <a:bodyPr/>
        <a:lstStyle/>
        <a:p>
          <a:endParaRPr lang="en-US" sz="2400"/>
        </a:p>
      </dgm:t>
    </dgm:pt>
    <dgm:pt modelId="{2531E9C3-4ABE-47FC-B461-E7A66ACD3DB8}" type="sibTrans" cxnId="{CC2B7F94-273E-494A-90C8-675B14F8C6BA}">
      <dgm:prSet/>
      <dgm:spPr/>
      <dgm:t>
        <a:bodyPr/>
        <a:lstStyle/>
        <a:p>
          <a:endParaRPr lang="en-US" sz="2400"/>
        </a:p>
      </dgm:t>
    </dgm:pt>
    <dgm:pt modelId="{F86C30D8-E8AE-4DDA-971D-E55D2567B018}">
      <dgm:prSet custT="1"/>
      <dgm:spPr/>
      <dgm:t>
        <a:bodyPr/>
        <a:lstStyle/>
        <a:p>
          <a:r>
            <a:rPr lang="en-US" sz="900" b="1"/>
            <a:t>What didn’t go well?</a:t>
          </a:r>
          <a:endParaRPr lang="en-US" sz="900" b="1" dirty="0"/>
        </a:p>
      </dgm:t>
    </dgm:pt>
    <dgm:pt modelId="{114F3EC3-431D-406F-93CA-72835F19789D}" type="parTrans" cxnId="{FAFD3BA0-0824-4BDF-B8EB-98C9AD15905D}">
      <dgm:prSet/>
      <dgm:spPr/>
      <dgm:t>
        <a:bodyPr/>
        <a:lstStyle/>
        <a:p>
          <a:endParaRPr lang="en-US" sz="2400"/>
        </a:p>
      </dgm:t>
    </dgm:pt>
    <dgm:pt modelId="{CF3C2F81-EE27-4B9E-B0E6-17F1B750E483}" type="sibTrans" cxnId="{FAFD3BA0-0824-4BDF-B8EB-98C9AD15905D}">
      <dgm:prSet/>
      <dgm:spPr/>
      <dgm:t>
        <a:bodyPr/>
        <a:lstStyle/>
        <a:p>
          <a:endParaRPr lang="en-US" sz="2400"/>
        </a:p>
      </dgm:t>
    </dgm:pt>
    <dgm:pt modelId="{751831F0-88AE-4A5E-A02C-B51E866586DC}">
      <dgm:prSet custT="1"/>
      <dgm:spPr/>
      <dgm:t>
        <a:bodyPr/>
        <a:lstStyle/>
        <a:p>
          <a:r>
            <a:rPr lang="en-US" sz="900" dirty="0"/>
            <a:t>No standard Agile tool (JIRA) due to procurement/security issues</a:t>
          </a:r>
        </a:p>
      </dgm:t>
    </dgm:pt>
    <dgm:pt modelId="{C7C59BB2-2E2D-41A7-BD6D-FC10BCEA89A9}" type="parTrans" cxnId="{83DAA187-F28A-49A4-9C67-0FA5B918FE3A}">
      <dgm:prSet/>
      <dgm:spPr/>
      <dgm:t>
        <a:bodyPr/>
        <a:lstStyle/>
        <a:p>
          <a:endParaRPr lang="en-US" sz="2400"/>
        </a:p>
      </dgm:t>
    </dgm:pt>
    <dgm:pt modelId="{FA8F4EF1-D821-40D0-A449-8798A3688838}" type="sibTrans" cxnId="{83DAA187-F28A-49A4-9C67-0FA5B918FE3A}">
      <dgm:prSet/>
      <dgm:spPr/>
      <dgm:t>
        <a:bodyPr/>
        <a:lstStyle/>
        <a:p>
          <a:endParaRPr lang="en-US" sz="2400"/>
        </a:p>
      </dgm:t>
    </dgm:pt>
    <dgm:pt modelId="{A3400CB1-D253-481A-8527-A766687506DD}">
      <dgm:prSet custT="1"/>
      <dgm:spPr/>
      <dgm:t>
        <a:bodyPr/>
        <a:lstStyle/>
        <a:p>
          <a:r>
            <a:rPr lang="en-US" sz="900" dirty="0"/>
            <a:t>Other divisions/branches not Agile making decency management challenging</a:t>
          </a:r>
        </a:p>
      </dgm:t>
    </dgm:pt>
    <dgm:pt modelId="{626E627C-14E6-4E37-BC82-6672836D9B47}" type="parTrans" cxnId="{5A91B7E5-BA5B-49F7-A83B-925A4BE17A37}">
      <dgm:prSet/>
      <dgm:spPr/>
      <dgm:t>
        <a:bodyPr/>
        <a:lstStyle/>
        <a:p>
          <a:endParaRPr lang="en-US" sz="2400"/>
        </a:p>
      </dgm:t>
    </dgm:pt>
    <dgm:pt modelId="{019360D9-8C02-4F4C-87F3-B3A3A75534C8}" type="sibTrans" cxnId="{5A91B7E5-BA5B-49F7-A83B-925A4BE17A37}">
      <dgm:prSet/>
      <dgm:spPr/>
      <dgm:t>
        <a:bodyPr/>
        <a:lstStyle/>
        <a:p>
          <a:endParaRPr lang="en-US" sz="2400"/>
        </a:p>
      </dgm:t>
    </dgm:pt>
    <dgm:pt modelId="{2425A364-802F-441F-83A0-44F6D44D6CAE}">
      <dgm:prSet custT="1"/>
      <dgm:spPr/>
      <dgm:t>
        <a:bodyPr/>
        <a:lstStyle/>
        <a:p>
          <a:r>
            <a:rPr lang="en-US" sz="900" dirty="0"/>
            <a:t>Took time to get security and finance engaged in agile process</a:t>
          </a:r>
        </a:p>
      </dgm:t>
    </dgm:pt>
    <dgm:pt modelId="{0CA7A64F-90FA-4EEA-BEDF-56E3C457ABED}" type="parTrans" cxnId="{425097C0-3607-49D0-A05B-4869E44017DA}">
      <dgm:prSet/>
      <dgm:spPr/>
      <dgm:t>
        <a:bodyPr/>
        <a:lstStyle/>
        <a:p>
          <a:endParaRPr lang="en-US" sz="2400"/>
        </a:p>
      </dgm:t>
    </dgm:pt>
    <dgm:pt modelId="{83CFD97C-FF11-49B8-B63B-CBF13EDE6DC8}" type="sibTrans" cxnId="{425097C0-3607-49D0-A05B-4869E44017DA}">
      <dgm:prSet/>
      <dgm:spPr/>
      <dgm:t>
        <a:bodyPr/>
        <a:lstStyle/>
        <a:p>
          <a:endParaRPr lang="en-US" sz="2400"/>
        </a:p>
      </dgm:t>
    </dgm:pt>
    <dgm:pt modelId="{A05E60E7-CC01-49B4-B4AE-659D98FBF16B}">
      <dgm:prSet custT="1"/>
      <dgm:spPr/>
      <dgm:t>
        <a:bodyPr/>
        <a:lstStyle/>
        <a:p>
          <a:r>
            <a:rPr lang="en-US" sz="900" dirty="0"/>
            <a:t>Logistics for simultaneous Release Planning across 10 ARTs. Offsite locations do not have access to secret network where all work trackers are housed</a:t>
          </a:r>
        </a:p>
      </dgm:t>
    </dgm:pt>
    <dgm:pt modelId="{EC36B89C-15D0-4B61-9F19-D671E5B60875}" type="parTrans" cxnId="{9B5C5583-9054-402B-9B02-CDEDEE41BA4E}">
      <dgm:prSet/>
      <dgm:spPr/>
      <dgm:t>
        <a:bodyPr/>
        <a:lstStyle/>
        <a:p>
          <a:endParaRPr lang="en-US" sz="2400"/>
        </a:p>
      </dgm:t>
    </dgm:pt>
    <dgm:pt modelId="{7B306002-7567-427D-ADFD-46BE4376FB90}" type="sibTrans" cxnId="{9B5C5583-9054-402B-9B02-CDEDEE41BA4E}">
      <dgm:prSet/>
      <dgm:spPr/>
      <dgm:t>
        <a:bodyPr/>
        <a:lstStyle/>
        <a:p>
          <a:endParaRPr lang="en-US" sz="2400"/>
        </a:p>
      </dgm:t>
    </dgm:pt>
    <dgm:pt modelId="{8473C71E-572D-40A4-9575-4F0341DB9B6A}">
      <dgm:prSet custT="1"/>
      <dgm:spPr/>
      <dgm:t>
        <a:bodyPr/>
        <a:lstStyle/>
        <a:p>
          <a:r>
            <a:rPr lang="en-US" sz="900" dirty="0"/>
            <a:t>3 ARTs in a different time-zone with limited travel budget. Tough to get regular agile training/on the ground coaching more than once a year</a:t>
          </a:r>
        </a:p>
      </dgm:t>
    </dgm:pt>
    <dgm:pt modelId="{5590DE87-F502-4B2C-A2D7-8C57E1638E8A}" type="parTrans" cxnId="{BA9EBA4F-EC80-4561-8E35-45C701B74C28}">
      <dgm:prSet/>
      <dgm:spPr/>
      <dgm:t>
        <a:bodyPr/>
        <a:lstStyle/>
        <a:p>
          <a:endParaRPr lang="en-US" sz="2400"/>
        </a:p>
      </dgm:t>
    </dgm:pt>
    <dgm:pt modelId="{AB470722-B062-4FB3-8861-307807498338}" type="sibTrans" cxnId="{BA9EBA4F-EC80-4561-8E35-45C701B74C28}">
      <dgm:prSet/>
      <dgm:spPr/>
      <dgm:t>
        <a:bodyPr/>
        <a:lstStyle/>
        <a:p>
          <a:endParaRPr lang="en-US" sz="2400"/>
        </a:p>
      </dgm:t>
    </dgm:pt>
    <dgm:pt modelId="{74E227E1-B68C-4BD6-AD58-91387B96723F}">
      <dgm:prSet custT="1"/>
      <dgm:spPr/>
      <dgm:t>
        <a:bodyPr/>
        <a:lstStyle/>
        <a:p>
          <a:r>
            <a:rPr lang="en-US" sz="900" dirty="0"/>
            <a:t>Tough for traditional mindsets to shift from Command and Control to Servant Leadership</a:t>
          </a:r>
        </a:p>
      </dgm:t>
    </dgm:pt>
    <dgm:pt modelId="{3257CCB3-B28B-4421-A4AF-1D5B60C4E3D1}" type="parTrans" cxnId="{8D046221-0F14-44BE-BB41-E862DF57DD6C}">
      <dgm:prSet/>
      <dgm:spPr/>
      <dgm:t>
        <a:bodyPr/>
        <a:lstStyle/>
        <a:p>
          <a:endParaRPr lang="en-US" sz="2400"/>
        </a:p>
      </dgm:t>
    </dgm:pt>
    <dgm:pt modelId="{839C098D-4EF7-457F-A12D-5B55C6D33340}" type="sibTrans" cxnId="{8D046221-0F14-44BE-BB41-E862DF57DD6C}">
      <dgm:prSet/>
      <dgm:spPr/>
      <dgm:t>
        <a:bodyPr/>
        <a:lstStyle/>
        <a:p>
          <a:endParaRPr lang="en-US" sz="2400"/>
        </a:p>
      </dgm:t>
    </dgm:pt>
    <dgm:pt modelId="{4BAD81B6-6B0C-4456-B18D-A4C5E2B8BB05}">
      <dgm:prSet custT="1"/>
      <dgm:spPr/>
      <dgm:t>
        <a:bodyPr/>
        <a:lstStyle/>
        <a:p>
          <a:r>
            <a:rPr lang="en-US" sz="900" dirty="0"/>
            <a:t>Hard to locate rooms for Agile training and get individuals to dedicate a full 8 hours to training</a:t>
          </a:r>
        </a:p>
      </dgm:t>
    </dgm:pt>
    <dgm:pt modelId="{A1599CC2-A03B-4B01-B80E-7310E049112E}" type="parTrans" cxnId="{AEBBE1CB-194F-4DD5-B7C4-D5064F87E9FA}">
      <dgm:prSet/>
      <dgm:spPr/>
      <dgm:t>
        <a:bodyPr/>
        <a:lstStyle/>
        <a:p>
          <a:endParaRPr lang="en-US" sz="2400"/>
        </a:p>
      </dgm:t>
    </dgm:pt>
    <dgm:pt modelId="{065A2BA0-E8CC-46F5-814B-E823A2F1E360}" type="sibTrans" cxnId="{AEBBE1CB-194F-4DD5-B7C4-D5064F87E9FA}">
      <dgm:prSet/>
      <dgm:spPr/>
      <dgm:t>
        <a:bodyPr/>
        <a:lstStyle/>
        <a:p>
          <a:endParaRPr lang="en-US" sz="2400"/>
        </a:p>
      </dgm:t>
    </dgm:pt>
    <dgm:pt modelId="{80A34D0D-1107-46D2-BC6E-2A3D0A801BFD}">
      <dgm:prSet custT="1"/>
      <dgm:spPr/>
      <dgm:t>
        <a:bodyPr/>
        <a:lstStyle/>
        <a:p>
          <a:r>
            <a:rPr lang="en-US" sz="900" dirty="0"/>
            <a:t>Dated processes for managing “projects” and governance are not compatible with </a:t>
          </a:r>
          <a:r>
            <a:rPr lang="en-US" sz="900" dirty="0" err="1"/>
            <a:t>SAFe</a:t>
          </a:r>
          <a:r>
            <a:rPr lang="en-US" sz="900" dirty="0"/>
            <a:t> (there is no such thing as a “project”)</a:t>
          </a:r>
        </a:p>
      </dgm:t>
    </dgm:pt>
    <dgm:pt modelId="{D275ED88-D71C-4CC8-9E68-56FF3A66A835}" type="parTrans" cxnId="{DF5F472C-747F-4EF3-80E6-8BB5AE6A4D71}">
      <dgm:prSet/>
      <dgm:spPr/>
      <dgm:t>
        <a:bodyPr/>
        <a:lstStyle/>
        <a:p>
          <a:endParaRPr lang="en-US" sz="2400"/>
        </a:p>
      </dgm:t>
    </dgm:pt>
    <dgm:pt modelId="{95092B17-15E3-4BAB-97C8-1434034F66DF}" type="sibTrans" cxnId="{DF5F472C-747F-4EF3-80E6-8BB5AE6A4D71}">
      <dgm:prSet/>
      <dgm:spPr/>
      <dgm:t>
        <a:bodyPr/>
        <a:lstStyle/>
        <a:p>
          <a:endParaRPr lang="en-US" sz="2400"/>
        </a:p>
      </dgm:t>
    </dgm:pt>
    <dgm:pt modelId="{F682E795-D291-42DA-9C4F-F327A0B732C9}">
      <dgm:prSet custT="1"/>
      <dgm:spPr/>
      <dgm:t>
        <a:bodyPr/>
        <a:lstStyle/>
        <a:p>
          <a:r>
            <a:rPr lang="en-US" sz="900" dirty="0"/>
            <a:t>Legacy contracts preclude individual participation in Agile ceremonies and general processes</a:t>
          </a:r>
        </a:p>
      </dgm:t>
    </dgm:pt>
    <dgm:pt modelId="{BC63262B-ABC3-443C-B929-CCA0104A8D4B}" type="parTrans" cxnId="{72EC18FD-2645-48FA-A97E-DEEFD2295A50}">
      <dgm:prSet/>
      <dgm:spPr/>
      <dgm:t>
        <a:bodyPr/>
        <a:lstStyle/>
        <a:p>
          <a:endParaRPr lang="en-US" sz="2400"/>
        </a:p>
      </dgm:t>
    </dgm:pt>
    <dgm:pt modelId="{011B423B-8A8E-48EB-A5B4-C8850D4A77A6}" type="sibTrans" cxnId="{72EC18FD-2645-48FA-A97E-DEEFD2295A50}">
      <dgm:prSet/>
      <dgm:spPr/>
      <dgm:t>
        <a:bodyPr/>
        <a:lstStyle/>
        <a:p>
          <a:endParaRPr lang="en-US" sz="2400"/>
        </a:p>
      </dgm:t>
    </dgm:pt>
    <dgm:pt modelId="{5E17B287-935D-4694-9160-E0565C9A7654}">
      <dgm:prSet custT="1"/>
      <dgm:spPr/>
      <dgm:t>
        <a:bodyPr/>
        <a:lstStyle/>
        <a:p>
          <a:r>
            <a:rPr lang="en-US" sz="900" dirty="0"/>
            <a:t>Initial push back from individuals saying that agile was “overwhelming” which stemmed from the fact that managers were keeping their old meetings and ways of doing business (i.e. status meetings, project presentations, unit meetings) while overlaying them with agile ceremonies </a:t>
          </a:r>
        </a:p>
      </dgm:t>
    </dgm:pt>
    <dgm:pt modelId="{13D235DB-579E-4673-AEEB-096FA041B52A}" type="parTrans" cxnId="{8280A441-3616-456E-8632-4ED431F68DA7}">
      <dgm:prSet/>
      <dgm:spPr/>
      <dgm:t>
        <a:bodyPr/>
        <a:lstStyle/>
        <a:p>
          <a:endParaRPr lang="en-US" sz="2400"/>
        </a:p>
      </dgm:t>
    </dgm:pt>
    <dgm:pt modelId="{53B253D8-0AA2-462B-B6A9-E16086FBC2E1}" type="sibTrans" cxnId="{8280A441-3616-456E-8632-4ED431F68DA7}">
      <dgm:prSet/>
      <dgm:spPr/>
      <dgm:t>
        <a:bodyPr/>
        <a:lstStyle/>
        <a:p>
          <a:endParaRPr lang="en-US" sz="2400"/>
        </a:p>
      </dgm:t>
    </dgm:pt>
    <dgm:pt modelId="{833C1252-1909-4352-A4D5-25D52FA4CBC8}">
      <dgm:prSet custT="1"/>
      <dgm:spPr/>
      <dgm:t>
        <a:bodyPr/>
        <a:lstStyle/>
        <a:p>
          <a:r>
            <a:rPr lang="en-US" sz="900" dirty="0"/>
            <a:t>Initial pushback for tracking user stories and features in addition to the other administrative requirements (meetings and data calls)</a:t>
          </a:r>
        </a:p>
      </dgm:t>
    </dgm:pt>
    <dgm:pt modelId="{002BC1D0-6411-4300-8685-732B24763A2A}" type="parTrans" cxnId="{A0AB43EC-B8D0-41F5-AA16-996415B26910}">
      <dgm:prSet/>
      <dgm:spPr/>
      <dgm:t>
        <a:bodyPr/>
        <a:lstStyle/>
        <a:p>
          <a:endParaRPr lang="en-US" sz="2400"/>
        </a:p>
      </dgm:t>
    </dgm:pt>
    <dgm:pt modelId="{75B58864-62BA-43A1-8F01-690FA1A6B71E}" type="sibTrans" cxnId="{A0AB43EC-B8D0-41F5-AA16-996415B26910}">
      <dgm:prSet/>
      <dgm:spPr/>
      <dgm:t>
        <a:bodyPr/>
        <a:lstStyle/>
        <a:p>
          <a:endParaRPr lang="en-US" sz="2400"/>
        </a:p>
      </dgm:t>
    </dgm:pt>
    <dgm:pt modelId="{1E8E4046-CFBB-4310-A8D6-7BA08E5D497C}">
      <dgm:prSet custT="1"/>
      <dgm:spPr/>
      <dgm:t>
        <a:bodyPr/>
        <a:lstStyle/>
        <a:p>
          <a:r>
            <a:rPr lang="en-US" sz="900" b="1" dirty="0"/>
            <a:t>What could have been done differently?</a:t>
          </a:r>
        </a:p>
      </dgm:t>
    </dgm:pt>
    <dgm:pt modelId="{C2CA2C73-73A8-404F-8A40-F954E6867AF8}" type="parTrans" cxnId="{1AA6592D-B177-4018-986D-66871EFA6A5E}">
      <dgm:prSet/>
      <dgm:spPr/>
      <dgm:t>
        <a:bodyPr/>
        <a:lstStyle/>
        <a:p>
          <a:endParaRPr lang="en-US" sz="2400"/>
        </a:p>
      </dgm:t>
    </dgm:pt>
    <dgm:pt modelId="{615C810A-C9D9-478B-B039-29172A796D2D}" type="sibTrans" cxnId="{1AA6592D-B177-4018-986D-66871EFA6A5E}">
      <dgm:prSet/>
      <dgm:spPr/>
      <dgm:t>
        <a:bodyPr/>
        <a:lstStyle/>
        <a:p>
          <a:endParaRPr lang="en-US" sz="2400"/>
        </a:p>
      </dgm:t>
    </dgm:pt>
    <dgm:pt modelId="{71A5FD50-94B6-4430-9C4C-F539AAC62123}">
      <dgm:prSet custT="1"/>
      <dgm:spPr/>
      <dgm:t>
        <a:bodyPr/>
        <a:lstStyle/>
        <a:p>
          <a:r>
            <a:rPr lang="en-US" sz="900" dirty="0"/>
            <a:t>Created custom training sooner and trained full ARTs together prior to launching</a:t>
          </a:r>
        </a:p>
      </dgm:t>
    </dgm:pt>
    <dgm:pt modelId="{2A9ADC6F-FB69-43FD-9CE6-42A6B5C1686D}" type="parTrans" cxnId="{B08D4A05-FC07-489E-A29D-9C49DB5DBB44}">
      <dgm:prSet/>
      <dgm:spPr/>
      <dgm:t>
        <a:bodyPr/>
        <a:lstStyle/>
        <a:p>
          <a:endParaRPr lang="en-US" sz="2400"/>
        </a:p>
      </dgm:t>
    </dgm:pt>
    <dgm:pt modelId="{2CF93C61-E8E4-45C5-B5EC-826E99B12B0C}" type="sibTrans" cxnId="{B08D4A05-FC07-489E-A29D-9C49DB5DBB44}">
      <dgm:prSet/>
      <dgm:spPr/>
      <dgm:t>
        <a:bodyPr/>
        <a:lstStyle/>
        <a:p>
          <a:endParaRPr lang="en-US" sz="2400"/>
        </a:p>
      </dgm:t>
    </dgm:pt>
    <dgm:pt modelId="{5E4BE7BD-9602-4321-A4A0-76BC7854F61B}">
      <dgm:prSet custT="1"/>
      <dgm:spPr/>
      <dgm:t>
        <a:bodyPr/>
        <a:lstStyle/>
        <a:p>
          <a:r>
            <a:rPr lang="en-US" sz="900" dirty="0"/>
            <a:t>Suggested/enforced the elimination and consolidation of non-agile meetings sooner</a:t>
          </a:r>
        </a:p>
      </dgm:t>
    </dgm:pt>
    <dgm:pt modelId="{2963723D-FB0A-438D-9AEF-83A5DE778637}" type="parTrans" cxnId="{C29E6E7A-7A79-47B8-A7D7-0B67157C3944}">
      <dgm:prSet/>
      <dgm:spPr/>
      <dgm:t>
        <a:bodyPr/>
        <a:lstStyle/>
        <a:p>
          <a:endParaRPr lang="en-US" sz="2400"/>
        </a:p>
      </dgm:t>
    </dgm:pt>
    <dgm:pt modelId="{D0C08D1E-71DE-42D5-A537-75B6483F34E1}" type="sibTrans" cxnId="{C29E6E7A-7A79-47B8-A7D7-0B67157C3944}">
      <dgm:prSet/>
      <dgm:spPr/>
      <dgm:t>
        <a:bodyPr/>
        <a:lstStyle/>
        <a:p>
          <a:endParaRPr lang="en-US" sz="2400"/>
        </a:p>
      </dgm:t>
    </dgm:pt>
    <dgm:pt modelId="{D02D48FF-258B-49A8-A9B9-F33187350AC6}">
      <dgm:prSet custT="1"/>
      <dgm:spPr/>
      <dgm:t>
        <a:bodyPr/>
        <a:lstStyle/>
        <a:p>
          <a:r>
            <a:rPr lang="en-US" sz="900" dirty="0"/>
            <a:t>Have an Agile tool</a:t>
          </a:r>
        </a:p>
      </dgm:t>
    </dgm:pt>
    <dgm:pt modelId="{F82B0B9A-8274-47A9-9B43-1DA3704FDA43}" type="parTrans" cxnId="{1E2D454E-345F-46E5-B653-AAD9D4CBB2C8}">
      <dgm:prSet/>
      <dgm:spPr/>
      <dgm:t>
        <a:bodyPr/>
        <a:lstStyle/>
        <a:p>
          <a:endParaRPr lang="en-US" sz="2400"/>
        </a:p>
      </dgm:t>
    </dgm:pt>
    <dgm:pt modelId="{F5F3AD86-BFF5-4401-B578-4C66417A1AA6}" type="sibTrans" cxnId="{1E2D454E-345F-46E5-B653-AAD9D4CBB2C8}">
      <dgm:prSet/>
      <dgm:spPr/>
      <dgm:t>
        <a:bodyPr/>
        <a:lstStyle/>
        <a:p>
          <a:endParaRPr lang="en-US" sz="2400"/>
        </a:p>
      </dgm:t>
    </dgm:pt>
    <dgm:pt modelId="{2F50DF1C-0237-4975-992A-164C243C1577}" type="pres">
      <dgm:prSet presAssocID="{AE3D794A-8F8F-4583-9D0E-C181E6E47DDC}" presName="Name0" presStyleCnt="0">
        <dgm:presLayoutVars>
          <dgm:dir/>
          <dgm:animLvl val="lvl"/>
          <dgm:resizeHandles val="exact"/>
        </dgm:presLayoutVars>
      </dgm:prSet>
      <dgm:spPr/>
    </dgm:pt>
    <dgm:pt modelId="{FBFB6200-D6C6-44DF-8BD5-C5A94020C922}" type="pres">
      <dgm:prSet presAssocID="{C2F7F1DD-0F51-4C59-9528-45195CE351D0}" presName="composite" presStyleCnt="0"/>
      <dgm:spPr/>
    </dgm:pt>
    <dgm:pt modelId="{DCDD3A5B-FFF2-4ABB-9008-002054CF9448}" type="pres">
      <dgm:prSet presAssocID="{C2F7F1DD-0F51-4C59-9528-45195CE351D0}" presName="parTx" presStyleLbl="alignNode1" presStyleIdx="0" presStyleCnt="3" custScaleX="147109">
        <dgm:presLayoutVars>
          <dgm:chMax val="0"/>
          <dgm:chPref val="0"/>
          <dgm:bulletEnabled val="1"/>
        </dgm:presLayoutVars>
      </dgm:prSet>
      <dgm:spPr/>
    </dgm:pt>
    <dgm:pt modelId="{0E2ACF16-09E8-44C4-B7B9-999801CED73C}" type="pres">
      <dgm:prSet presAssocID="{C2F7F1DD-0F51-4C59-9528-45195CE351D0}" presName="desTx" presStyleLbl="alignAccFollowNode1" presStyleIdx="0" presStyleCnt="3" custScaleX="147109">
        <dgm:presLayoutVars>
          <dgm:bulletEnabled val="1"/>
        </dgm:presLayoutVars>
      </dgm:prSet>
      <dgm:spPr/>
    </dgm:pt>
    <dgm:pt modelId="{B2F7A8E6-6D78-487A-8B4B-BEE2C2020F28}" type="pres">
      <dgm:prSet presAssocID="{EE396861-D916-467D-9F7C-9905A5CF2801}" presName="space" presStyleCnt="0"/>
      <dgm:spPr/>
    </dgm:pt>
    <dgm:pt modelId="{7A06A857-7C20-4714-840E-B61CD9093206}" type="pres">
      <dgm:prSet presAssocID="{F86C30D8-E8AE-4DDA-971D-E55D2567B018}" presName="composite" presStyleCnt="0"/>
      <dgm:spPr/>
    </dgm:pt>
    <dgm:pt modelId="{6C15913C-A418-488D-8E77-7C8FB11420EC}" type="pres">
      <dgm:prSet presAssocID="{F86C30D8-E8AE-4DDA-971D-E55D2567B018}" presName="parTx" presStyleLbl="alignNode1" presStyleIdx="1" presStyleCnt="3">
        <dgm:presLayoutVars>
          <dgm:chMax val="0"/>
          <dgm:chPref val="0"/>
          <dgm:bulletEnabled val="1"/>
        </dgm:presLayoutVars>
      </dgm:prSet>
      <dgm:spPr/>
    </dgm:pt>
    <dgm:pt modelId="{3DFB8026-7F4F-4B05-AF39-C5B32DE05C20}" type="pres">
      <dgm:prSet presAssocID="{F86C30D8-E8AE-4DDA-971D-E55D2567B018}" presName="desTx" presStyleLbl="alignAccFollowNode1" presStyleIdx="1" presStyleCnt="3">
        <dgm:presLayoutVars>
          <dgm:bulletEnabled val="1"/>
        </dgm:presLayoutVars>
      </dgm:prSet>
      <dgm:spPr/>
    </dgm:pt>
    <dgm:pt modelId="{32ACEE17-41BB-4A5C-990F-7FEC9E48F6D3}" type="pres">
      <dgm:prSet presAssocID="{CF3C2F81-EE27-4B9E-B0E6-17F1B750E483}" presName="space" presStyleCnt="0"/>
      <dgm:spPr/>
    </dgm:pt>
    <dgm:pt modelId="{F6ED97B4-6CDE-4CF8-B2D0-9EA2F6CCE1DF}" type="pres">
      <dgm:prSet presAssocID="{1E8E4046-CFBB-4310-A8D6-7BA08E5D497C}" presName="composite" presStyleCnt="0"/>
      <dgm:spPr/>
    </dgm:pt>
    <dgm:pt modelId="{95A8931A-F4AD-4262-A41D-FF5FE7BC289C}" type="pres">
      <dgm:prSet presAssocID="{1E8E4046-CFBB-4310-A8D6-7BA08E5D497C}" presName="parTx" presStyleLbl="alignNode1" presStyleIdx="2" presStyleCnt="3">
        <dgm:presLayoutVars>
          <dgm:chMax val="0"/>
          <dgm:chPref val="0"/>
          <dgm:bulletEnabled val="1"/>
        </dgm:presLayoutVars>
      </dgm:prSet>
      <dgm:spPr/>
    </dgm:pt>
    <dgm:pt modelId="{754AE28D-340C-4975-8031-19E11A07DCF2}" type="pres">
      <dgm:prSet presAssocID="{1E8E4046-CFBB-4310-A8D6-7BA08E5D497C}" presName="desTx" presStyleLbl="alignAccFollowNode1" presStyleIdx="2" presStyleCnt="3">
        <dgm:presLayoutVars>
          <dgm:bulletEnabled val="1"/>
        </dgm:presLayoutVars>
      </dgm:prSet>
      <dgm:spPr/>
    </dgm:pt>
  </dgm:ptLst>
  <dgm:cxnLst>
    <dgm:cxn modelId="{E1D2A702-B6F3-4E6C-ABB5-5A9885F4E6A6}" type="presOf" srcId="{AA636B95-147C-4720-9623-A80BDAE29608}" destId="{0E2ACF16-09E8-44C4-B7B9-999801CED73C}" srcOrd="0" destOrd="2" presId="urn:microsoft.com/office/officeart/2005/8/layout/hList1"/>
    <dgm:cxn modelId="{B08D4A05-FC07-489E-A29D-9C49DB5DBB44}" srcId="{1E8E4046-CFBB-4310-A8D6-7BA08E5D497C}" destId="{71A5FD50-94B6-4430-9C4C-F539AAC62123}" srcOrd="0" destOrd="0" parTransId="{2A9ADC6F-FB69-43FD-9CE6-42A6B5C1686D}" sibTransId="{2CF93C61-E8E4-45C5-B5EC-826E99B12B0C}"/>
    <dgm:cxn modelId="{88BA2B0D-EAB6-4B4E-8B45-4087D68046D8}" type="presOf" srcId="{1E8E4046-CFBB-4310-A8D6-7BA08E5D497C}" destId="{95A8931A-F4AD-4262-A41D-FF5FE7BC289C}" srcOrd="0" destOrd="0" presId="urn:microsoft.com/office/officeart/2005/8/layout/hList1"/>
    <dgm:cxn modelId="{3349FD10-0D89-40D5-B83F-91F90249496A}" srcId="{C2F7F1DD-0F51-4C59-9528-45195CE351D0}" destId="{21E5FA73-335F-4B9F-BBEB-85D829C2908D}" srcOrd="3" destOrd="0" parTransId="{4EE6F583-E3A8-424C-BB73-88A12C69F989}" sibTransId="{382BD977-DAE9-4001-B07F-6F22D0FEF7C0}"/>
    <dgm:cxn modelId="{763D3C18-9B39-4C66-A7B1-01204147091E}" srcId="{C2F7F1DD-0F51-4C59-9528-45195CE351D0}" destId="{F7CA40DB-3A8B-4739-8647-6AA3B504154E}" srcOrd="14" destOrd="0" parTransId="{FEA0CA11-E520-4C51-AA43-D98092298DD5}" sibTransId="{094E3C02-78E9-453A-8626-C4F77631FEB9}"/>
    <dgm:cxn modelId="{F5DFE718-5993-412D-98C1-652CDD30F8F0}" type="presOf" srcId="{680C8907-0F39-4043-9618-BBB8874AA4B8}" destId="{0E2ACF16-09E8-44C4-B7B9-999801CED73C}" srcOrd="0" destOrd="11" presId="urn:microsoft.com/office/officeart/2005/8/layout/hList1"/>
    <dgm:cxn modelId="{4763FD1C-A828-405A-A813-7B317A293DC4}" srcId="{C2F7F1DD-0F51-4C59-9528-45195CE351D0}" destId="{39C52BD6-BDB1-42AB-AEA0-6DB6FBED7A8E}" srcOrd="6" destOrd="0" parTransId="{456B6BE2-D821-4EB6-8BB0-D769BD40D8B0}" sibTransId="{1BF2C39B-2E59-429C-95C9-728196EB7663}"/>
    <dgm:cxn modelId="{8D046221-0F14-44BE-BB41-E862DF57DD6C}" srcId="{F86C30D8-E8AE-4DDA-971D-E55D2567B018}" destId="{74E227E1-B68C-4BD6-AD58-91387B96723F}" srcOrd="5" destOrd="0" parTransId="{3257CCB3-B28B-4421-A4AF-1D5B60C4E3D1}" sibTransId="{839C098D-4EF7-457F-A12D-5B55C6D33340}"/>
    <dgm:cxn modelId="{41B6BD24-397A-4306-A71B-27BA60F0AEDD}" type="presOf" srcId="{21E5FA73-335F-4B9F-BBEB-85D829C2908D}" destId="{0E2ACF16-09E8-44C4-B7B9-999801CED73C}" srcOrd="0" destOrd="3" presId="urn:microsoft.com/office/officeart/2005/8/layout/hList1"/>
    <dgm:cxn modelId="{A7452625-98A4-4FF2-8F56-1DABDB6DC05B}" type="presOf" srcId="{F616382F-94E6-44CA-87EA-5D93F7AA0684}" destId="{0E2ACF16-09E8-44C4-B7B9-999801CED73C}" srcOrd="0" destOrd="15" presId="urn:microsoft.com/office/officeart/2005/8/layout/hList1"/>
    <dgm:cxn modelId="{AAAE612A-D9D6-4EDA-A50A-A81524730D96}" type="presOf" srcId="{AFE78C1E-641D-472A-801F-94753A41FD73}" destId="{0E2ACF16-09E8-44C4-B7B9-999801CED73C}" srcOrd="0" destOrd="13" presId="urn:microsoft.com/office/officeart/2005/8/layout/hList1"/>
    <dgm:cxn modelId="{CA540E2B-728A-4ADB-981C-6F19EC30218B}" srcId="{C2F7F1DD-0F51-4C59-9528-45195CE351D0}" destId="{2E7FF7F6-D6A4-42E3-96E5-CB5B4ED3F326}" srcOrd="8" destOrd="0" parTransId="{4E087C47-7508-43B3-83B0-3F7A090D6E3F}" sibTransId="{E635191E-4F03-4D34-84CF-F4570F9613FE}"/>
    <dgm:cxn modelId="{DF5F472C-747F-4EF3-80E6-8BB5AE6A4D71}" srcId="{F86C30D8-E8AE-4DDA-971D-E55D2567B018}" destId="{80A34D0D-1107-46D2-BC6E-2A3D0A801BFD}" srcOrd="7" destOrd="0" parTransId="{D275ED88-D71C-4CC8-9E68-56FF3A66A835}" sibTransId="{95092B17-15E3-4BAB-97C8-1434034F66DF}"/>
    <dgm:cxn modelId="{1AA6592D-B177-4018-986D-66871EFA6A5E}" srcId="{AE3D794A-8F8F-4583-9D0E-C181E6E47DDC}" destId="{1E8E4046-CFBB-4310-A8D6-7BA08E5D497C}" srcOrd="2" destOrd="0" parTransId="{C2CA2C73-73A8-404F-8A40-F954E6867AF8}" sibTransId="{615C810A-C9D9-478B-B039-29172A796D2D}"/>
    <dgm:cxn modelId="{6CEABD32-95CF-4CA4-AF82-BF8639DA364B}" type="presOf" srcId="{D02D48FF-258B-49A8-A9B9-F33187350AC6}" destId="{754AE28D-340C-4975-8031-19E11A07DCF2}" srcOrd="0" destOrd="2" presId="urn:microsoft.com/office/officeart/2005/8/layout/hList1"/>
    <dgm:cxn modelId="{EF30A434-D03C-4AD6-9FDF-49EAAFD641F2}" type="presOf" srcId="{74E227E1-B68C-4BD6-AD58-91387B96723F}" destId="{3DFB8026-7F4F-4B05-AF39-C5B32DE05C20}" srcOrd="0" destOrd="5" presId="urn:microsoft.com/office/officeart/2005/8/layout/hList1"/>
    <dgm:cxn modelId="{9F457A37-64A6-48FC-80C7-3D7D2F81FA4E}" type="presOf" srcId="{751831F0-88AE-4A5E-A02C-B51E866586DC}" destId="{3DFB8026-7F4F-4B05-AF39-C5B32DE05C20}" srcOrd="0" destOrd="0" presId="urn:microsoft.com/office/officeart/2005/8/layout/hList1"/>
    <dgm:cxn modelId="{097C913C-5410-47B2-BBA1-77D68D495F17}" srcId="{C2F7F1DD-0F51-4C59-9528-45195CE351D0}" destId="{3F3A723E-B214-4717-81DB-4135A6CB6D5B}" srcOrd="0" destOrd="0" parTransId="{5E0D8A80-CB30-4EDD-9FAC-510866FE0DFD}" sibTransId="{F03B4BF7-6DD6-4FE5-83E4-AC89A81A3A03}"/>
    <dgm:cxn modelId="{C6D9423F-2B6F-4667-A861-1B135CB1845F}" srcId="{C2F7F1DD-0F51-4C59-9528-45195CE351D0}" destId="{E53B8932-20F0-4B15-8576-26B9EF54BBD5}" srcOrd="1" destOrd="0" parTransId="{6F961A6D-BFF5-49B4-A59C-D9D387730BEA}" sibTransId="{437F4422-9895-4FD4-9D96-4B0BB641FA8D}"/>
    <dgm:cxn modelId="{A4225E60-63CA-4F59-8BA3-CDFF748EBF25}" type="presOf" srcId="{3F3A723E-B214-4717-81DB-4135A6CB6D5B}" destId="{0E2ACF16-09E8-44C4-B7B9-999801CED73C}" srcOrd="0" destOrd="0" presId="urn:microsoft.com/office/officeart/2005/8/layout/hList1"/>
    <dgm:cxn modelId="{8280A441-3616-456E-8632-4ED431F68DA7}" srcId="{F86C30D8-E8AE-4DDA-971D-E55D2567B018}" destId="{5E17B287-935D-4694-9160-E0565C9A7654}" srcOrd="9" destOrd="0" parTransId="{13D235DB-579E-4673-AEEB-096FA041B52A}" sibTransId="{53B253D8-0AA2-462B-B6A9-E16086FBC2E1}"/>
    <dgm:cxn modelId="{B9D85464-EA12-47C5-AF34-715EA6B2FAC1}" type="presOf" srcId="{5E17B287-935D-4694-9160-E0565C9A7654}" destId="{3DFB8026-7F4F-4B05-AF39-C5B32DE05C20}" srcOrd="0" destOrd="9" presId="urn:microsoft.com/office/officeart/2005/8/layout/hList1"/>
    <dgm:cxn modelId="{71C34665-E444-4F4E-8A8F-95C8BCB32018}" srcId="{C2F7F1DD-0F51-4C59-9528-45195CE351D0}" destId="{AA636B95-147C-4720-9623-A80BDAE29608}" srcOrd="2" destOrd="0" parTransId="{DC1E8BAB-85DB-4A31-9EAC-5534FB42DC96}" sibTransId="{E8BF77FE-785A-4779-9820-FCCA2B9ADFC7}"/>
    <dgm:cxn modelId="{1FAAA846-45DE-4B74-8FF8-2F5C5E48F4CA}" type="presOf" srcId="{F7CA40DB-3A8B-4739-8647-6AA3B504154E}" destId="{0E2ACF16-09E8-44C4-B7B9-999801CED73C}" srcOrd="0" destOrd="14" presId="urn:microsoft.com/office/officeart/2005/8/layout/hList1"/>
    <dgm:cxn modelId="{730CC949-BE17-4D25-B6A9-3DAF8DB8911E}" type="presOf" srcId="{5E4BE7BD-9602-4321-A4A0-76BC7854F61B}" destId="{754AE28D-340C-4975-8031-19E11A07DCF2}" srcOrd="0" destOrd="1" presId="urn:microsoft.com/office/officeart/2005/8/layout/hList1"/>
    <dgm:cxn modelId="{464A966C-B6E1-4B65-84AF-27FAB5B87E71}" type="presOf" srcId="{A7DA3492-2BDB-4470-8B3C-22D6D21444B2}" destId="{0E2ACF16-09E8-44C4-B7B9-999801CED73C}" srcOrd="0" destOrd="5" presId="urn:microsoft.com/office/officeart/2005/8/layout/hList1"/>
    <dgm:cxn modelId="{1E2D454E-345F-46E5-B653-AAD9D4CBB2C8}" srcId="{1E8E4046-CFBB-4310-A8D6-7BA08E5D497C}" destId="{D02D48FF-258B-49A8-A9B9-F33187350AC6}" srcOrd="2" destOrd="0" parTransId="{F82B0B9A-8274-47A9-9B43-1DA3704FDA43}" sibTransId="{F5F3AD86-BFF5-4401-B578-4C66417A1AA6}"/>
    <dgm:cxn modelId="{BA9EBA4F-EC80-4561-8E35-45C701B74C28}" srcId="{F86C30D8-E8AE-4DDA-971D-E55D2567B018}" destId="{8473C71E-572D-40A4-9575-4F0341DB9B6A}" srcOrd="4" destOrd="0" parTransId="{5590DE87-F502-4B2C-A2D7-8C57E1638E8A}" sibTransId="{AB470722-B062-4FB3-8861-307807498338}"/>
    <dgm:cxn modelId="{F8F69470-853A-4FC2-B420-4B0AFE95EF4C}" srcId="{C2F7F1DD-0F51-4C59-9528-45195CE351D0}" destId="{369D0FB1-E102-49DA-99F5-45CED112653E}" srcOrd="9" destOrd="0" parTransId="{3B142CAB-5274-454A-991A-C9E3ABFF6CA4}" sibTransId="{76CCEEA2-F970-400F-9D46-0280BD58B3AA}"/>
    <dgm:cxn modelId="{6F24C450-9943-4B58-93B3-DB5A4BD56662}" type="presOf" srcId="{F86C30D8-E8AE-4DDA-971D-E55D2567B018}" destId="{6C15913C-A418-488D-8E77-7C8FB11420EC}" srcOrd="0" destOrd="0" presId="urn:microsoft.com/office/officeart/2005/8/layout/hList1"/>
    <dgm:cxn modelId="{41FB2B72-3981-474C-BB7E-846048784351}" type="presOf" srcId="{2E7FF7F6-D6A4-42E3-96E5-CB5B4ED3F326}" destId="{0E2ACF16-09E8-44C4-B7B9-999801CED73C}" srcOrd="0" destOrd="8" presId="urn:microsoft.com/office/officeart/2005/8/layout/hList1"/>
    <dgm:cxn modelId="{32A12274-F3AF-47EB-B247-B09281BA5C30}" type="presOf" srcId="{C2F7F1DD-0F51-4C59-9528-45195CE351D0}" destId="{DCDD3A5B-FFF2-4ABB-9008-002054CF9448}" srcOrd="0" destOrd="0" presId="urn:microsoft.com/office/officeart/2005/8/layout/hList1"/>
    <dgm:cxn modelId="{B1807C56-7F71-4A5B-9CF6-4E86586F48E8}" srcId="{C2F7F1DD-0F51-4C59-9528-45195CE351D0}" destId="{68B4C462-2D4B-43D2-B32E-62172E687376}" srcOrd="4" destOrd="0" parTransId="{285EAD04-EB9B-44F0-BA89-5F566F91E1B9}" sibTransId="{0BFAE16C-63B2-4DF0-9E92-2366747F9452}"/>
    <dgm:cxn modelId="{C29E6E7A-7A79-47B8-A7D7-0B67157C3944}" srcId="{1E8E4046-CFBB-4310-A8D6-7BA08E5D497C}" destId="{5E4BE7BD-9602-4321-A4A0-76BC7854F61B}" srcOrd="1" destOrd="0" parTransId="{2963723D-FB0A-438D-9AEF-83A5DE778637}" sibTransId="{D0C08D1E-71DE-42D5-A537-75B6483F34E1}"/>
    <dgm:cxn modelId="{46CFBA7C-DBBA-4334-AF74-5ED40647DFFA}" type="presOf" srcId="{E53B8932-20F0-4B15-8576-26B9EF54BBD5}" destId="{0E2ACF16-09E8-44C4-B7B9-999801CED73C}" srcOrd="0" destOrd="1" presId="urn:microsoft.com/office/officeart/2005/8/layout/hList1"/>
    <dgm:cxn modelId="{7BDD8C7F-6BE8-4E56-8B23-D85F9F03E2F0}" type="presOf" srcId="{369D0FB1-E102-49DA-99F5-45CED112653E}" destId="{0E2ACF16-09E8-44C4-B7B9-999801CED73C}" srcOrd="0" destOrd="9" presId="urn:microsoft.com/office/officeart/2005/8/layout/hList1"/>
    <dgm:cxn modelId="{9B5C5583-9054-402B-9B02-CDEDEE41BA4E}" srcId="{F86C30D8-E8AE-4DDA-971D-E55D2567B018}" destId="{A05E60E7-CC01-49B4-B4AE-659D98FBF16B}" srcOrd="3" destOrd="0" parTransId="{EC36B89C-15D0-4B61-9F19-D671E5B60875}" sibTransId="{7B306002-7567-427D-ADFD-46BE4376FB90}"/>
    <dgm:cxn modelId="{32918286-3428-427E-AF09-B5CE5D468CFB}" srcId="{C2F7F1DD-0F51-4C59-9528-45195CE351D0}" destId="{A7DA3492-2BDB-4470-8B3C-22D6D21444B2}" srcOrd="5" destOrd="0" parTransId="{AC8ED5A5-12CA-4F08-8591-D6D5879E1267}" sibTransId="{C4786F9E-2816-4115-8562-2FF400D28B9C}"/>
    <dgm:cxn modelId="{83DAA187-F28A-49A4-9C67-0FA5B918FE3A}" srcId="{F86C30D8-E8AE-4DDA-971D-E55D2567B018}" destId="{751831F0-88AE-4A5E-A02C-B51E866586DC}" srcOrd="0" destOrd="0" parTransId="{C7C59BB2-2E2D-41A7-BD6D-FC10BCEA89A9}" sibTransId="{FA8F4EF1-D821-40D0-A449-8798A3688838}"/>
    <dgm:cxn modelId="{E8014C8C-98EF-420B-BB07-3A8A36826418}" srcId="{C2F7F1DD-0F51-4C59-9528-45195CE351D0}" destId="{AFE78C1E-641D-472A-801F-94753A41FD73}" srcOrd="13" destOrd="0" parTransId="{E660EA7D-E49E-4C84-9C2A-621802C0FF07}" sibTransId="{7E9DDFFB-4F4C-41BF-919A-BD0AABB064E1}"/>
    <dgm:cxn modelId="{DEA0618E-62D7-48BA-96EB-208BB85DF9D6}" type="presOf" srcId="{FB01497C-237C-4143-8019-754C4C6BFC54}" destId="{0E2ACF16-09E8-44C4-B7B9-999801CED73C}" srcOrd="0" destOrd="12" presId="urn:microsoft.com/office/officeart/2005/8/layout/hList1"/>
    <dgm:cxn modelId="{7DE03492-B5A2-453A-876B-C1D76C285928}" srcId="{C2F7F1DD-0F51-4C59-9528-45195CE351D0}" destId="{F616382F-94E6-44CA-87EA-5D93F7AA0684}" srcOrd="15" destOrd="0" parTransId="{2BE88362-D90C-4B2B-861F-7E3A42742A4E}" sibTransId="{691111FD-4961-434A-B324-F9D3AF3CBAB0}"/>
    <dgm:cxn modelId="{4DF84D93-C2DD-439A-8448-83E9FC361FCF}" srcId="{C2F7F1DD-0F51-4C59-9528-45195CE351D0}" destId="{7CBE29DE-204F-48CC-B22A-950128793C4A}" srcOrd="7" destOrd="0" parTransId="{FB5E2152-D948-474E-89A6-EBAF733282FF}" sibTransId="{FB562B1E-4743-4249-A08C-2CA82F5D1059}"/>
    <dgm:cxn modelId="{CC2B7F94-273E-494A-90C8-675B14F8C6BA}" srcId="{C2F7F1DD-0F51-4C59-9528-45195CE351D0}" destId="{C845FCF4-0EC8-43BF-B584-2693D6396579}" srcOrd="19" destOrd="0" parTransId="{1326A8DB-A114-462A-A060-5BB3A400AD8A}" sibTransId="{2531E9C3-4ABE-47FC-B461-E7A66ACD3DB8}"/>
    <dgm:cxn modelId="{FAFD3BA0-0824-4BDF-B8EB-98C9AD15905D}" srcId="{AE3D794A-8F8F-4583-9D0E-C181E6E47DDC}" destId="{F86C30D8-E8AE-4DDA-971D-E55D2567B018}" srcOrd="1" destOrd="0" parTransId="{114F3EC3-431D-406F-93CA-72835F19789D}" sibTransId="{CF3C2F81-EE27-4B9E-B0E6-17F1B750E483}"/>
    <dgm:cxn modelId="{FFFFA7A6-FB27-45EA-943B-F9144386AAE8}" type="presOf" srcId="{A3400CB1-D253-481A-8527-A766687506DD}" destId="{3DFB8026-7F4F-4B05-AF39-C5B32DE05C20}" srcOrd="0" destOrd="1" presId="urn:microsoft.com/office/officeart/2005/8/layout/hList1"/>
    <dgm:cxn modelId="{677AEDAB-6355-4C0F-AF46-5A44E573E648}" srcId="{C2F7F1DD-0F51-4C59-9528-45195CE351D0}" destId="{ECB6A462-1BE7-495B-A540-5C5A8FED351C}" srcOrd="17" destOrd="0" parTransId="{4B31C2D5-0F58-4B3A-95DB-A1EE1C6BE02F}" sibTransId="{1460044C-0AB4-403A-997E-60D78C42B2F8}"/>
    <dgm:cxn modelId="{291979AC-58C2-4CB4-B2BA-E1F980CC47F5}" type="presOf" srcId="{C845FCF4-0EC8-43BF-B584-2693D6396579}" destId="{0E2ACF16-09E8-44C4-B7B9-999801CED73C}" srcOrd="0" destOrd="19" presId="urn:microsoft.com/office/officeart/2005/8/layout/hList1"/>
    <dgm:cxn modelId="{2BCACBB0-CFBF-4D55-89FD-9C794B1ED62C}" type="presOf" srcId="{ECB6A462-1BE7-495B-A540-5C5A8FED351C}" destId="{0E2ACF16-09E8-44C4-B7B9-999801CED73C}" srcOrd="0" destOrd="17" presId="urn:microsoft.com/office/officeart/2005/8/layout/hList1"/>
    <dgm:cxn modelId="{EB174CB3-7FB2-4D96-94FC-5405329A7B31}" srcId="{AE3D794A-8F8F-4583-9D0E-C181E6E47DDC}" destId="{C2F7F1DD-0F51-4C59-9528-45195CE351D0}" srcOrd="0" destOrd="0" parTransId="{F68D5D46-83D8-44F4-ACF1-F3DF819C7E91}" sibTransId="{EE396861-D916-467D-9F7C-9905A5CF2801}"/>
    <dgm:cxn modelId="{01B3F7B7-367C-409D-8E9B-3E26CFAA3E9D}" srcId="{C2F7F1DD-0F51-4C59-9528-45195CE351D0}" destId="{680C8907-0F39-4043-9618-BBB8874AA4B8}" srcOrd="11" destOrd="0" parTransId="{B73305A9-61C4-4990-AC72-11E6FF6D4A73}" sibTransId="{9E78A50F-F3B6-4207-9518-3200917706D0}"/>
    <dgm:cxn modelId="{2B8100BA-5689-46F4-BAD5-8BAEB9659FBF}" type="presOf" srcId="{71A5FD50-94B6-4430-9C4C-F539AAC62123}" destId="{754AE28D-340C-4975-8031-19E11A07DCF2}" srcOrd="0" destOrd="0" presId="urn:microsoft.com/office/officeart/2005/8/layout/hList1"/>
    <dgm:cxn modelId="{52610CBE-C9FD-4957-8E89-E26B54EE9473}" type="presOf" srcId="{8473C71E-572D-40A4-9575-4F0341DB9B6A}" destId="{3DFB8026-7F4F-4B05-AF39-C5B32DE05C20}" srcOrd="0" destOrd="4" presId="urn:microsoft.com/office/officeart/2005/8/layout/hList1"/>
    <dgm:cxn modelId="{843FBDBE-34F9-4C8A-BC39-566F992ABF59}" type="presOf" srcId="{52A6D1D5-B816-41D5-BC2A-2F4F2464D4F6}" destId="{0E2ACF16-09E8-44C4-B7B9-999801CED73C}" srcOrd="0" destOrd="10" presId="urn:microsoft.com/office/officeart/2005/8/layout/hList1"/>
    <dgm:cxn modelId="{425097C0-3607-49D0-A05B-4869E44017DA}" srcId="{F86C30D8-E8AE-4DDA-971D-E55D2567B018}" destId="{2425A364-802F-441F-83A0-44F6D44D6CAE}" srcOrd="2" destOrd="0" parTransId="{0CA7A64F-90FA-4EEA-BEDF-56E3C457ABED}" sibTransId="{83CFD97C-FF11-49B8-B63B-CBF13EDE6DC8}"/>
    <dgm:cxn modelId="{D2EE31C1-4D10-403F-9EC7-ECF163BA51FB}" type="presOf" srcId="{AE3D794A-8F8F-4583-9D0E-C181E6E47DDC}" destId="{2F50DF1C-0237-4975-992A-164C243C1577}" srcOrd="0" destOrd="0" presId="urn:microsoft.com/office/officeart/2005/8/layout/hList1"/>
    <dgm:cxn modelId="{4EA067C2-03D3-4F83-8813-6548784BF3A6}" type="presOf" srcId="{A05E60E7-CC01-49B4-B4AE-659D98FBF16B}" destId="{3DFB8026-7F4F-4B05-AF39-C5B32DE05C20}" srcOrd="0" destOrd="3" presId="urn:microsoft.com/office/officeart/2005/8/layout/hList1"/>
    <dgm:cxn modelId="{91E7AAC5-966C-4923-A8CA-7E2BB86E626B}" srcId="{C2F7F1DD-0F51-4C59-9528-45195CE351D0}" destId="{911D3EA3-873F-466C-9093-5DB9EC57F3C9}" srcOrd="18" destOrd="0" parTransId="{7566B70C-1A2E-4758-B8BF-73239FFF86C3}" sibTransId="{2ED3091D-58E7-427E-B969-BB938CDDA5CD}"/>
    <dgm:cxn modelId="{81B2E2CA-11C9-4D2A-857F-1006FC3C65B7}" type="presOf" srcId="{4BAD81B6-6B0C-4456-B18D-A4C5E2B8BB05}" destId="{3DFB8026-7F4F-4B05-AF39-C5B32DE05C20}" srcOrd="0" destOrd="6" presId="urn:microsoft.com/office/officeart/2005/8/layout/hList1"/>
    <dgm:cxn modelId="{AEBBE1CB-194F-4DD5-B7C4-D5064F87E9FA}" srcId="{F86C30D8-E8AE-4DDA-971D-E55D2567B018}" destId="{4BAD81B6-6B0C-4456-B18D-A4C5E2B8BB05}" srcOrd="6" destOrd="0" parTransId="{A1599CC2-A03B-4B01-B80E-7310E049112E}" sibTransId="{065A2BA0-E8CC-46F5-814B-E823A2F1E360}"/>
    <dgm:cxn modelId="{BF2A2ECD-EEBC-4A8D-90CC-76F825E3BCC6}" type="presOf" srcId="{39C52BD6-BDB1-42AB-AEA0-6DB6FBED7A8E}" destId="{0E2ACF16-09E8-44C4-B7B9-999801CED73C}" srcOrd="0" destOrd="6" presId="urn:microsoft.com/office/officeart/2005/8/layout/hList1"/>
    <dgm:cxn modelId="{76BADFD7-1415-4C56-BD08-469B1707B6B0}" type="presOf" srcId="{6650F45B-07CA-40A9-826D-35F7FBDD2CA1}" destId="{0E2ACF16-09E8-44C4-B7B9-999801CED73C}" srcOrd="0" destOrd="16" presId="urn:microsoft.com/office/officeart/2005/8/layout/hList1"/>
    <dgm:cxn modelId="{87A98CDB-D6BB-40F7-82DF-805694E935CE}" type="presOf" srcId="{F682E795-D291-42DA-9C4F-F327A0B732C9}" destId="{3DFB8026-7F4F-4B05-AF39-C5B32DE05C20}" srcOrd="0" destOrd="8" presId="urn:microsoft.com/office/officeart/2005/8/layout/hList1"/>
    <dgm:cxn modelId="{5A91B7E5-BA5B-49F7-A83B-925A4BE17A37}" srcId="{F86C30D8-E8AE-4DDA-971D-E55D2567B018}" destId="{A3400CB1-D253-481A-8527-A766687506DD}" srcOrd="1" destOrd="0" parTransId="{626E627C-14E6-4E37-BC82-6672836D9B47}" sibTransId="{019360D9-8C02-4F4C-87F3-B3A3A75534C8}"/>
    <dgm:cxn modelId="{0C28E1E9-2FCF-4993-AB8E-8E98D8509EEA}" srcId="{C2F7F1DD-0F51-4C59-9528-45195CE351D0}" destId="{6650F45B-07CA-40A9-826D-35F7FBDD2CA1}" srcOrd="16" destOrd="0" parTransId="{1F43BE28-545B-48CD-BB25-272BA3FF2E68}" sibTransId="{C60C6297-9630-4D99-B6DE-8882ADDDD7A9}"/>
    <dgm:cxn modelId="{59D311EC-73F3-48E9-8518-7A5E98094382}" srcId="{C2F7F1DD-0F51-4C59-9528-45195CE351D0}" destId="{FB01497C-237C-4143-8019-754C4C6BFC54}" srcOrd="12" destOrd="0" parTransId="{A43B80C3-D6AA-4912-83D9-9FE0F6DA7871}" sibTransId="{486156D1-77FF-4E9B-9ED3-B980EEB0F10D}"/>
    <dgm:cxn modelId="{A0AB43EC-B8D0-41F5-AA16-996415B26910}" srcId="{F86C30D8-E8AE-4DDA-971D-E55D2567B018}" destId="{833C1252-1909-4352-A4D5-25D52FA4CBC8}" srcOrd="10" destOrd="0" parTransId="{002BC1D0-6411-4300-8685-732B24763A2A}" sibTransId="{75B58864-62BA-43A1-8F01-690FA1A6B71E}"/>
    <dgm:cxn modelId="{270BA3ED-594A-44DC-A392-C1AD5B62F8C2}" type="presOf" srcId="{68B4C462-2D4B-43D2-B32E-62172E687376}" destId="{0E2ACF16-09E8-44C4-B7B9-999801CED73C}" srcOrd="0" destOrd="4" presId="urn:microsoft.com/office/officeart/2005/8/layout/hList1"/>
    <dgm:cxn modelId="{FDD5F0EF-8727-41E0-9D40-5EC28393180C}" type="presOf" srcId="{833C1252-1909-4352-A4D5-25D52FA4CBC8}" destId="{3DFB8026-7F4F-4B05-AF39-C5B32DE05C20}" srcOrd="0" destOrd="10" presId="urn:microsoft.com/office/officeart/2005/8/layout/hList1"/>
    <dgm:cxn modelId="{2467F2EF-5CCA-461E-806C-17D50B777F0F}" type="presOf" srcId="{2425A364-802F-441F-83A0-44F6D44D6CAE}" destId="{3DFB8026-7F4F-4B05-AF39-C5B32DE05C20}" srcOrd="0" destOrd="2" presId="urn:microsoft.com/office/officeart/2005/8/layout/hList1"/>
    <dgm:cxn modelId="{313AD5F0-3046-4090-BC55-3B925DADB202}" type="presOf" srcId="{7CBE29DE-204F-48CC-B22A-950128793C4A}" destId="{0E2ACF16-09E8-44C4-B7B9-999801CED73C}" srcOrd="0" destOrd="7" presId="urn:microsoft.com/office/officeart/2005/8/layout/hList1"/>
    <dgm:cxn modelId="{39CD87F8-4A37-4891-A79D-4D4C32EAB580}" type="presOf" srcId="{911D3EA3-873F-466C-9093-5DB9EC57F3C9}" destId="{0E2ACF16-09E8-44C4-B7B9-999801CED73C}" srcOrd="0" destOrd="18" presId="urn:microsoft.com/office/officeart/2005/8/layout/hList1"/>
    <dgm:cxn modelId="{A3170AFA-91C0-413C-8DD3-A4E9D245A651}" srcId="{C2F7F1DD-0F51-4C59-9528-45195CE351D0}" destId="{52A6D1D5-B816-41D5-BC2A-2F4F2464D4F6}" srcOrd="10" destOrd="0" parTransId="{8D9AA091-DCE1-43A6-89B8-7B8A52A0A112}" sibTransId="{7C9FC947-2FFF-41F2-A74F-BBF50C3C5D04}"/>
    <dgm:cxn modelId="{72EC18FD-2645-48FA-A97E-DEEFD2295A50}" srcId="{F86C30D8-E8AE-4DDA-971D-E55D2567B018}" destId="{F682E795-D291-42DA-9C4F-F327A0B732C9}" srcOrd="8" destOrd="0" parTransId="{BC63262B-ABC3-443C-B929-CCA0104A8D4B}" sibTransId="{011B423B-8A8E-48EB-A5B4-C8850D4A77A6}"/>
    <dgm:cxn modelId="{FB3F58FD-1033-4A7F-A75B-3B572FEB2AD2}" type="presOf" srcId="{80A34D0D-1107-46D2-BC6E-2A3D0A801BFD}" destId="{3DFB8026-7F4F-4B05-AF39-C5B32DE05C20}" srcOrd="0" destOrd="7" presId="urn:microsoft.com/office/officeart/2005/8/layout/hList1"/>
    <dgm:cxn modelId="{4D445C1A-DE85-41B0-B4FC-48BFD2D15CA5}" type="presParOf" srcId="{2F50DF1C-0237-4975-992A-164C243C1577}" destId="{FBFB6200-D6C6-44DF-8BD5-C5A94020C922}" srcOrd="0" destOrd="0" presId="urn:microsoft.com/office/officeart/2005/8/layout/hList1"/>
    <dgm:cxn modelId="{D50AE954-B426-4BDF-B24E-CFEF4436A82A}" type="presParOf" srcId="{FBFB6200-D6C6-44DF-8BD5-C5A94020C922}" destId="{DCDD3A5B-FFF2-4ABB-9008-002054CF9448}" srcOrd="0" destOrd="0" presId="urn:microsoft.com/office/officeart/2005/8/layout/hList1"/>
    <dgm:cxn modelId="{29B32023-CD52-4B3C-ABF3-70340B54EED9}" type="presParOf" srcId="{FBFB6200-D6C6-44DF-8BD5-C5A94020C922}" destId="{0E2ACF16-09E8-44C4-B7B9-999801CED73C}" srcOrd="1" destOrd="0" presId="urn:microsoft.com/office/officeart/2005/8/layout/hList1"/>
    <dgm:cxn modelId="{3646ABF6-15A8-48B8-BE78-3410697A1618}" type="presParOf" srcId="{2F50DF1C-0237-4975-992A-164C243C1577}" destId="{B2F7A8E6-6D78-487A-8B4B-BEE2C2020F28}" srcOrd="1" destOrd="0" presId="urn:microsoft.com/office/officeart/2005/8/layout/hList1"/>
    <dgm:cxn modelId="{F46A5143-BE50-4A4F-90AE-FA3CB09F6EA5}" type="presParOf" srcId="{2F50DF1C-0237-4975-992A-164C243C1577}" destId="{7A06A857-7C20-4714-840E-B61CD9093206}" srcOrd="2" destOrd="0" presId="urn:microsoft.com/office/officeart/2005/8/layout/hList1"/>
    <dgm:cxn modelId="{FB524F0F-FA31-4950-BD1A-A7C78421BD39}" type="presParOf" srcId="{7A06A857-7C20-4714-840E-B61CD9093206}" destId="{6C15913C-A418-488D-8E77-7C8FB11420EC}" srcOrd="0" destOrd="0" presId="urn:microsoft.com/office/officeart/2005/8/layout/hList1"/>
    <dgm:cxn modelId="{16AD7836-BF76-4370-8016-89F3D1AA1958}" type="presParOf" srcId="{7A06A857-7C20-4714-840E-B61CD9093206}" destId="{3DFB8026-7F4F-4B05-AF39-C5B32DE05C20}" srcOrd="1" destOrd="0" presId="urn:microsoft.com/office/officeart/2005/8/layout/hList1"/>
    <dgm:cxn modelId="{18C1F6D2-56BB-4B69-8AB3-9C4AF5777166}" type="presParOf" srcId="{2F50DF1C-0237-4975-992A-164C243C1577}" destId="{32ACEE17-41BB-4A5C-990F-7FEC9E48F6D3}" srcOrd="3" destOrd="0" presId="urn:microsoft.com/office/officeart/2005/8/layout/hList1"/>
    <dgm:cxn modelId="{1C0B73C2-069C-42AA-BEF1-A3CD2E483769}" type="presParOf" srcId="{2F50DF1C-0237-4975-992A-164C243C1577}" destId="{F6ED97B4-6CDE-4CF8-B2D0-9EA2F6CCE1DF}" srcOrd="4" destOrd="0" presId="urn:microsoft.com/office/officeart/2005/8/layout/hList1"/>
    <dgm:cxn modelId="{8A927CE0-7D72-43DC-89DE-6E85F14564F5}" type="presParOf" srcId="{F6ED97B4-6CDE-4CF8-B2D0-9EA2F6CCE1DF}" destId="{95A8931A-F4AD-4262-A41D-FF5FE7BC289C}" srcOrd="0" destOrd="0" presId="urn:microsoft.com/office/officeart/2005/8/layout/hList1"/>
    <dgm:cxn modelId="{B8D2B69B-5F66-4BA7-8D53-596AB5EAE1C7}" type="presParOf" srcId="{F6ED97B4-6CDE-4CF8-B2D0-9EA2F6CCE1DF}" destId="{754AE28D-340C-4975-8031-19E11A07DCF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C4DEF6-0240-4ABF-8474-5B985CA16E5A}"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D3743554-47E4-49AE-9668-8442ED306831}">
      <dgm:prSet phldrT="[Text]" custT="1"/>
      <dgm:spPr/>
      <dgm:t>
        <a:bodyPr/>
        <a:lstStyle/>
        <a:p>
          <a:r>
            <a:rPr lang="en-US" sz="1000"/>
            <a:t>Must have strong leadership dedication, buy-in and participation</a:t>
          </a:r>
        </a:p>
      </dgm:t>
    </dgm:pt>
    <dgm:pt modelId="{6AE51BD2-7AA9-49F5-BA89-186C15091B7C}" type="parTrans" cxnId="{E6088677-0E6F-4011-9F41-423B57A89167}">
      <dgm:prSet/>
      <dgm:spPr/>
      <dgm:t>
        <a:bodyPr/>
        <a:lstStyle/>
        <a:p>
          <a:endParaRPr lang="en-US" sz="2400"/>
        </a:p>
      </dgm:t>
    </dgm:pt>
    <dgm:pt modelId="{5A4D31B7-27B3-4B7B-95BE-B9AC8C33028D}" type="sibTrans" cxnId="{E6088677-0E6F-4011-9F41-423B57A89167}">
      <dgm:prSet/>
      <dgm:spPr/>
      <dgm:t>
        <a:bodyPr/>
        <a:lstStyle/>
        <a:p>
          <a:endParaRPr lang="en-US" sz="2400"/>
        </a:p>
      </dgm:t>
    </dgm:pt>
    <dgm:pt modelId="{7EFA32AD-4D07-4D43-BCE9-94D0591A3D65}">
      <dgm:prSet custT="1"/>
      <dgm:spPr/>
      <dgm:t>
        <a:bodyPr/>
        <a:lstStyle/>
        <a:p>
          <a:r>
            <a:rPr lang="en-US" sz="1000"/>
            <a:t>It is more important to align personalities/characteristics to roles instead of level/experience/certifications. Agile best practices and processes can be taught; personalities are harder to morph.</a:t>
          </a:r>
          <a:endParaRPr lang="en-US" sz="1000" dirty="0"/>
        </a:p>
      </dgm:t>
    </dgm:pt>
    <dgm:pt modelId="{C2383CC3-3313-4530-8804-EDE867831F11}" type="parTrans" cxnId="{09B14779-CE05-4133-85AD-81167BB71E00}">
      <dgm:prSet/>
      <dgm:spPr/>
      <dgm:t>
        <a:bodyPr/>
        <a:lstStyle/>
        <a:p>
          <a:endParaRPr lang="en-US" sz="2400"/>
        </a:p>
      </dgm:t>
    </dgm:pt>
    <dgm:pt modelId="{05051BA5-74D2-4E70-9C5A-A047D9B8ADD1}" type="sibTrans" cxnId="{09B14779-CE05-4133-85AD-81167BB71E00}">
      <dgm:prSet/>
      <dgm:spPr/>
      <dgm:t>
        <a:bodyPr/>
        <a:lstStyle/>
        <a:p>
          <a:endParaRPr lang="en-US" sz="2400"/>
        </a:p>
      </dgm:t>
    </dgm:pt>
    <dgm:pt modelId="{2B40F0B3-5B00-4D58-A863-DC6AC54AA4B4}">
      <dgm:prSet custT="1"/>
      <dgm:spPr/>
      <dgm:t>
        <a:bodyPr/>
        <a:lstStyle/>
        <a:p>
          <a:r>
            <a:rPr lang="en-US" sz="1000"/>
            <a:t>Implement Agile in an agile fashion. Minimize upfront planning and start by launching trains and getting people trained. Using the concept of MVP, get teams/trains started with the basics and then build as they mature.</a:t>
          </a:r>
          <a:endParaRPr lang="en-US" sz="1000" dirty="0"/>
        </a:p>
      </dgm:t>
    </dgm:pt>
    <dgm:pt modelId="{4B45D9B9-4CBD-433A-A3B6-6965ACF933BE}" type="parTrans" cxnId="{405E11C2-0759-4A10-9BB7-ED8F26CE8147}">
      <dgm:prSet/>
      <dgm:spPr/>
      <dgm:t>
        <a:bodyPr/>
        <a:lstStyle/>
        <a:p>
          <a:endParaRPr lang="en-US" sz="2400"/>
        </a:p>
      </dgm:t>
    </dgm:pt>
    <dgm:pt modelId="{8FC7E8F9-F916-478F-B73B-ABFC8075380A}" type="sibTrans" cxnId="{405E11C2-0759-4A10-9BB7-ED8F26CE8147}">
      <dgm:prSet/>
      <dgm:spPr/>
      <dgm:t>
        <a:bodyPr/>
        <a:lstStyle/>
        <a:p>
          <a:endParaRPr lang="en-US" sz="2400"/>
        </a:p>
      </dgm:t>
    </dgm:pt>
    <dgm:pt modelId="{38284B0A-3F4F-4D37-AB9C-CC14B8F7F0C1}">
      <dgm:prSet custT="1"/>
      <dgm:spPr/>
      <dgm:t>
        <a:bodyPr/>
        <a:lstStyle/>
        <a:p>
          <a:r>
            <a:rPr lang="en-US" sz="1000"/>
            <a:t>Weighted Shortest Job First (WSJF) is a hard sell for traditional executives who struggle ignore sunk costs (ex: large waterfall Firm Fixed Price projects)</a:t>
          </a:r>
          <a:endParaRPr lang="en-US" sz="1000" dirty="0"/>
        </a:p>
      </dgm:t>
    </dgm:pt>
    <dgm:pt modelId="{680B11C5-975B-4E25-B52C-AABB2E8949DC}" type="parTrans" cxnId="{5D4218DF-C8BA-4888-A052-BE445582A49F}">
      <dgm:prSet/>
      <dgm:spPr/>
      <dgm:t>
        <a:bodyPr/>
        <a:lstStyle/>
        <a:p>
          <a:endParaRPr lang="en-US" sz="2400"/>
        </a:p>
      </dgm:t>
    </dgm:pt>
    <dgm:pt modelId="{161BC8C2-859C-4D43-9A3E-DF8570CAC6C7}" type="sibTrans" cxnId="{5D4218DF-C8BA-4888-A052-BE445582A49F}">
      <dgm:prSet/>
      <dgm:spPr/>
      <dgm:t>
        <a:bodyPr/>
        <a:lstStyle/>
        <a:p>
          <a:endParaRPr lang="en-US" sz="2400"/>
        </a:p>
      </dgm:t>
    </dgm:pt>
    <dgm:pt modelId="{EBB8CBFD-E645-46BC-BFE3-4C5DB23F8E00}">
      <dgm:prSet custT="1"/>
      <dgm:spPr/>
      <dgm:t>
        <a:bodyPr/>
        <a:lstStyle/>
        <a:p>
          <a:r>
            <a:rPr lang="en-US" sz="1000"/>
            <a:t>People will resist. This is when leadership is key. It only takes one successful Release, and in some cases one successful Sprint, for people to buy in.</a:t>
          </a:r>
          <a:endParaRPr lang="en-US" sz="1000" dirty="0"/>
        </a:p>
      </dgm:t>
    </dgm:pt>
    <dgm:pt modelId="{A86E4B70-DBC1-4A24-B263-18FA2A809312}" type="parTrans" cxnId="{2EAD40BD-C608-4A97-B9C4-247FB8F2A2AC}">
      <dgm:prSet/>
      <dgm:spPr/>
      <dgm:t>
        <a:bodyPr/>
        <a:lstStyle/>
        <a:p>
          <a:endParaRPr lang="en-US" sz="2400"/>
        </a:p>
      </dgm:t>
    </dgm:pt>
    <dgm:pt modelId="{0169F26D-3F40-4780-B224-005B6A9E2408}" type="sibTrans" cxnId="{2EAD40BD-C608-4A97-B9C4-247FB8F2A2AC}">
      <dgm:prSet/>
      <dgm:spPr/>
      <dgm:t>
        <a:bodyPr/>
        <a:lstStyle/>
        <a:p>
          <a:endParaRPr lang="en-US" sz="2400"/>
        </a:p>
      </dgm:t>
    </dgm:pt>
    <dgm:pt modelId="{1058173C-1BE6-4ED3-8CA6-52C823ACA5E0}">
      <dgm:prSet custT="1"/>
      <dgm:spPr/>
      <dgm:t>
        <a:bodyPr/>
        <a:lstStyle/>
        <a:p>
          <a:r>
            <a:rPr lang="en-US" sz="1000"/>
            <a:t>Often your harshest critics/resistors will become your strongest supporters/advocates</a:t>
          </a:r>
          <a:endParaRPr lang="en-US" sz="1000" dirty="0"/>
        </a:p>
      </dgm:t>
    </dgm:pt>
    <dgm:pt modelId="{6AE23C8C-A9D7-42CE-B8D3-AE28FC66F003}" type="parTrans" cxnId="{096158AE-4480-4CC2-A695-B9427C485A87}">
      <dgm:prSet/>
      <dgm:spPr/>
      <dgm:t>
        <a:bodyPr/>
        <a:lstStyle/>
        <a:p>
          <a:endParaRPr lang="en-US" sz="2400"/>
        </a:p>
      </dgm:t>
    </dgm:pt>
    <dgm:pt modelId="{66F06621-E569-4614-93DA-ECD7D0BF23D1}" type="sibTrans" cxnId="{096158AE-4480-4CC2-A695-B9427C485A87}">
      <dgm:prSet/>
      <dgm:spPr/>
      <dgm:t>
        <a:bodyPr/>
        <a:lstStyle/>
        <a:p>
          <a:endParaRPr lang="en-US" sz="2400"/>
        </a:p>
      </dgm:t>
    </dgm:pt>
    <dgm:pt modelId="{393B311B-368B-482A-AAA1-5CF0C0F06B8E}">
      <dgm:prSet custT="1"/>
      <dgm:spPr/>
      <dgm:t>
        <a:bodyPr/>
        <a:lstStyle/>
        <a:p>
          <a:r>
            <a:rPr lang="en-US" sz="1000"/>
            <a:t>Ongoing, customized training is critical for a successful transition</a:t>
          </a:r>
          <a:endParaRPr lang="en-US" sz="1000" dirty="0"/>
        </a:p>
      </dgm:t>
    </dgm:pt>
    <dgm:pt modelId="{D5F7058D-CEE9-4CF7-99E5-3C0BFC2743DC}" type="parTrans" cxnId="{BE4A23BF-8F7D-441C-9CEC-0171C4EA76B3}">
      <dgm:prSet/>
      <dgm:spPr/>
      <dgm:t>
        <a:bodyPr/>
        <a:lstStyle/>
        <a:p>
          <a:endParaRPr lang="en-US" sz="2400"/>
        </a:p>
      </dgm:t>
    </dgm:pt>
    <dgm:pt modelId="{106C62FE-A21A-4B58-9159-598EB1CA0209}" type="sibTrans" cxnId="{BE4A23BF-8F7D-441C-9CEC-0171C4EA76B3}">
      <dgm:prSet/>
      <dgm:spPr/>
      <dgm:t>
        <a:bodyPr/>
        <a:lstStyle/>
        <a:p>
          <a:endParaRPr lang="en-US" sz="2400"/>
        </a:p>
      </dgm:t>
    </dgm:pt>
    <dgm:pt modelId="{E8D8E3CC-BF8D-42F4-9983-EAA1E6426639}">
      <dgm:prSet custT="1"/>
      <dgm:spPr/>
      <dgm:t>
        <a:bodyPr/>
        <a:lstStyle/>
        <a:p>
          <a:r>
            <a:rPr lang="en-US" sz="1000"/>
            <a:t>Even though ITID is agile, it is difficult to manage dependencies with external entities that are not Agile (security, other divisions, suppliers, legal, finance)</a:t>
          </a:r>
          <a:endParaRPr lang="en-US" sz="1000" dirty="0"/>
        </a:p>
      </dgm:t>
    </dgm:pt>
    <dgm:pt modelId="{2C44A5B9-C86C-4B51-BD00-9939295FA053}" type="parTrans" cxnId="{D1C2061D-4658-473E-B39C-C687BB4745E0}">
      <dgm:prSet/>
      <dgm:spPr/>
      <dgm:t>
        <a:bodyPr/>
        <a:lstStyle/>
        <a:p>
          <a:endParaRPr lang="en-US" sz="2400"/>
        </a:p>
      </dgm:t>
    </dgm:pt>
    <dgm:pt modelId="{7762CB2A-5D9A-4655-ABB4-5060B434D963}" type="sibTrans" cxnId="{D1C2061D-4658-473E-B39C-C687BB4745E0}">
      <dgm:prSet/>
      <dgm:spPr/>
      <dgm:t>
        <a:bodyPr/>
        <a:lstStyle/>
        <a:p>
          <a:endParaRPr lang="en-US" sz="2400"/>
        </a:p>
      </dgm:t>
    </dgm:pt>
    <dgm:pt modelId="{E5B8D2C4-C941-49E1-BEDA-561EE0C86250}">
      <dgm:prSet custT="1"/>
      <dgm:spPr/>
      <dgm:t>
        <a:bodyPr/>
        <a:lstStyle/>
        <a:p>
          <a:r>
            <a:rPr lang="en-US" sz="1000"/>
            <a:t>There are some people who will never “like” or “buy-in to” agile, this is ok, but needs to be combatted with strong leadership up front and swiftly so they are not enabled</a:t>
          </a:r>
          <a:endParaRPr lang="en-US" sz="1000" dirty="0"/>
        </a:p>
      </dgm:t>
    </dgm:pt>
    <dgm:pt modelId="{0650B37C-526C-49A6-8C38-78BB9BC8E9B2}" type="parTrans" cxnId="{33CEDF09-934F-4E40-AFBC-AFDC5949E12F}">
      <dgm:prSet/>
      <dgm:spPr/>
      <dgm:t>
        <a:bodyPr/>
        <a:lstStyle/>
        <a:p>
          <a:endParaRPr lang="en-US" sz="2400"/>
        </a:p>
      </dgm:t>
    </dgm:pt>
    <dgm:pt modelId="{CE793656-C912-48D8-AD90-9771984B0E1D}" type="sibTrans" cxnId="{33CEDF09-934F-4E40-AFBC-AFDC5949E12F}">
      <dgm:prSet/>
      <dgm:spPr/>
      <dgm:t>
        <a:bodyPr/>
        <a:lstStyle/>
        <a:p>
          <a:endParaRPr lang="en-US" sz="2400"/>
        </a:p>
      </dgm:t>
    </dgm:pt>
    <dgm:pt modelId="{0C94D006-5945-48A3-B164-536E531772D8}">
      <dgm:prSet custT="1"/>
      <dgm:spPr/>
      <dgm:t>
        <a:bodyPr/>
        <a:lstStyle/>
        <a:p>
          <a:r>
            <a:rPr lang="en-US" sz="1000"/>
            <a:t>You need to be ready to counter false negative perceptions</a:t>
          </a:r>
          <a:endParaRPr lang="en-US" sz="1000" dirty="0"/>
        </a:p>
      </dgm:t>
    </dgm:pt>
    <dgm:pt modelId="{9F0319E5-FA1F-42C4-92EE-53DB920DCAAE}" type="parTrans" cxnId="{68379324-88C6-4E85-93DD-3BDD65E99983}">
      <dgm:prSet/>
      <dgm:spPr/>
      <dgm:t>
        <a:bodyPr/>
        <a:lstStyle/>
        <a:p>
          <a:endParaRPr lang="en-US" sz="2400"/>
        </a:p>
      </dgm:t>
    </dgm:pt>
    <dgm:pt modelId="{79CC0F05-B50E-41BD-858B-222AC53AF491}" type="sibTrans" cxnId="{68379324-88C6-4E85-93DD-3BDD65E99983}">
      <dgm:prSet/>
      <dgm:spPr/>
      <dgm:t>
        <a:bodyPr/>
        <a:lstStyle/>
        <a:p>
          <a:endParaRPr lang="en-US" sz="2400"/>
        </a:p>
      </dgm:t>
    </dgm:pt>
    <dgm:pt modelId="{10D46F75-FA9A-40D2-A25B-70161B36D46D}">
      <dgm:prSet custT="1"/>
      <dgm:spPr/>
      <dgm:t>
        <a:bodyPr/>
        <a:lstStyle/>
        <a:p>
          <a:r>
            <a:rPr lang="en-US" sz="1000" dirty="0"/>
            <a:t>There is a constant level setting/pivoting going on to ensure that people are doing “agile” the right way. Many people think that they are implementing agile correctly yet they aren’t and it created problems. Training has helped to mitigate this and empowering all individuals to hold each other accountable.</a:t>
          </a:r>
        </a:p>
      </dgm:t>
    </dgm:pt>
    <dgm:pt modelId="{CE7E79C2-9D06-49C4-A749-2B9E999C8E52}" type="parTrans" cxnId="{AC115028-F620-454A-B5A1-1FA3ED56CE48}">
      <dgm:prSet/>
      <dgm:spPr/>
      <dgm:t>
        <a:bodyPr/>
        <a:lstStyle/>
        <a:p>
          <a:endParaRPr lang="en-US" sz="2400"/>
        </a:p>
      </dgm:t>
    </dgm:pt>
    <dgm:pt modelId="{15BAB156-95A5-4060-8C87-92B79E30EF94}" type="sibTrans" cxnId="{AC115028-F620-454A-B5A1-1FA3ED56CE48}">
      <dgm:prSet/>
      <dgm:spPr/>
      <dgm:t>
        <a:bodyPr/>
        <a:lstStyle/>
        <a:p>
          <a:endParaRPr lang="en-US" sz="2400"/>
        </a:p>
      </dgm:t>
    </dgm:pt>
    <dgm:pt modelId="{ADB1B39F-B2E3-411C-A1BE-2316D3DBC41C}">
      <dgm:prSet custT="1"/>
      <dgm:spPr/>
      <dgm:t>
        <a:bodyPr/>
        <a:lstStyle/>
        <a:p>
          <a:r>
            <a:rPr lang="en-US" sz="1000"/>
            <a:t>Prior to MITRE’s involvement individuals has never been given an opportunity to innovate or be creative. Innovation week was initially met with some angst and resistance because it was such a foreign concept to them. With leadership’s guidance and encouragement people got excited and came up with great ideas.</a:t>
          </a:r>
          <a:endParaRPr lang="en-US" sz="1000" dirty="0"/>
        </a:p>
      </dgm:t>
    </dgm:pt>
    <dgm:pt modelId="{0B3C2F58-BF8C-40A0-8B3C-DA13D8E8A543}" type="parTrans" cxnId="{2B32D402-104F-4996-9757-BEEFFBF21543}">
      <dgm:prSet/>
      <dgm:spPr/>
      <dgm:t>
        <a:bodyPr/>
        <a:lstStyle/>
        <a:p>
          <a:endParaRPr lang="en-US" sz="2400"/>
        </a:p>
      </dgm:t>
    </dgm:pt>
    <dgm:pt modelId="{CC542066-96FB-4CEB-A03E-7969E5780CCD}" type="sibTrans" cxnId="{2B32D402-104F-4996-9757-BEEFFBF21543}">
      <dgm:prSet/>
      <dgm:spPr/>
      <dgm:t>
        <a:bodyPr/>
        <a:lstStyle/>
        <a:p>
          <a:endParaRPr lang="en-US" sz="2400"/>
        </a:p>
      </dgm:t>
    </dgm:pt>
    <dgm:pt modelId="{2104919A-1390-44F5-BA81-6071E6633998}" type="pres">
      <dgm:prSet presAssocID="{2EC4DEF6-0240-4ABF-8474-5B985CA16E5A}" presName="diagram" presStyleCnt="0">
        <dgm:presLayoutVars>
          <dgm:dir/>
          <dgm:resizeHandles val="exact"/>
        </dgm:presLayoutVars>
      </dgm:prSet>
      <dgm:spPr/>
    </dgm:pt>
    <dgm:pt modelId="{B8F9C975-82F0-4641-899D-985D1D7766AA}" type="pres">
      <dgm:prSet presAssocID="{D3743554-47E4-49AE-9668-8442ED306831}" presName="node" presStyleLbl="node1" presStyleIdx="0" presStyleCnt="12">
        <dgm:presLayoutVars>
          <dgm:bulletEnabled val="1"/>
        </dgm:presLayoutVars>
      </dgm:prSet>
      <dgm:spPr/>
    </dgm:pt>
    <dgm:pt modelId="{82B6FE5A-7D35-4CF6-A0E3-EA18BCE8A8C1}" type="pres">
      <dgm:prSet presAssocID="{5A4D31B7-27B3-4B7B-95BE-B9AC8C33028D}" presName="sibTrans" presStyleCnt="0"/>
      <dgm:spPr/>
    </dgm:pt>
    <dgm:pt modelId="{2AA698EF-1992-48D3-AFE0-7BA41651EADA}" type="pres">
      <dgm:prSet presAssocID="{7EFA32AD-4D07-4D43-BCE9-94D0591A3D65}" presName="node" presStyleLbl="node1" presStyleIdx="1" presStyleCnt="12">
        <dgm:presLayoutVars>
          <dgm:bulletEnabled val="1"/>
        </dgm:presLayoutVars>
      </dgm:prSet>
      <dgm:spPr/>
    </dgm:pt>
    <dgm:pt modelId="{6CB69EF1-A34A-469D-B98A-3F260E64824D}" type="pres">
      <dgm:prSet presAssocID="{05051BA5-74D2-4E70-9C5A-A047D9B8ADD1}" presName="sibTrans" presStyleCnt="0"/>
      <dgm:spPr/>
    </dgm:pt>
    <dgm:pt modelId="{00403809-DEE2-460F-B1AC-719917C0F094}" type="pres">
      <dgm:prSet presAssocID="{2B40F0B3-5B00-4D58-A863-DC6AC54AA4B4}" presName="node" presStyleLbl="node1" presStyleIdx="2" presStyleCnt="12">
        <dgm:presLayoutVars>
          <dgm:bulletEnabled val="1"/>
        </dgm:presLayoutVars>
      </dgm:prSet>
      <dgm:spPr/>
    </dgm:pt>
    <dgm:pt modelId="{2BAEC70C-FD9A-464F-AFFD-968C9A34ACE3}" type="pres">
      <dgm:prSet presAssocID="{8FC7E8F9-F916-478F-B73B-ABFC8075380A}" presName="sibTrans" presStyleCnt="0"/>
      <dgm:spPr/>
    </dgm:pt>
    <dgm:pt modelId="{59C07540-9866-4709-B952-2AD6A18D7997}" type="pres">
      <dgm:prSet presAssocID="{38284B0A-3F4F-4D37-AB9C-CC14B8F7F0C1}" presName="node" presStyleLbl="node1" presStyleIdx="3" presStyleCnt="12">
        <dgm:presLayoutVars>
          <dgm:bulletEnabled val="1"/>
        </dgm:presLayoutVars>
      </dgm:prSet>
      <dgm:spPr/>
    </dgm:pt>
    <dgm:pt modelId="{0DEE49A9-B99A-4C5F-B060-D136FB82788F}" type="pres">
      <dgm:prSet presAssocID="{161BC8C2-859C-4D43-9A3E-DF8570CAC6C7}" presName="sibTrans" presStyleCnt="0"/>
      <dgm:spPr/>
    </dgm:pt>
    <dgm:pt modelId="{C2089DFA-5F45-4AF7-B410-E1768DAE2954}" type="pres">
      <dgm:prSet presAssocID="{EBB8CBFD-E645-46BC-BFE3-4C5DB23F8E00}" presName="node" presStyleLbl="node1" presStyleIdx="4" presStyleCnt="12">
        <dgm:presLayoutVars>
          <dgm:bulletEnabled val="1"/>
        </dgm:presLayoutVars>
      </dgm:prSet>
      <dgm:spPr/>
    </dgm:pt>
    <dgm:pt modelId="{05B6754D-263B-45B9-8F04-597955876C3F}" type="pres">
      <dgm:prSet presAssocID="{0169F26D-3F40-4780-B224-005B6A9E2408}" presName="sibTrans" presStyleCnt="0"/>
      <dgm:spPr/>
    </dgm:pt>
    <dgm:pt modelId="{298E976A-D701-44BF-A0C1-7C1EE566CEF1}" type="pres">
      <dgm:prSet presAssocID="{1058173C-1BE6-4ED3-8CA6-52C823ACA5E0}" presName="node" presStyleLbl="node1" presStyleIdx="5" presStyleCnt="12">
        <dgm:presLayoutVars>
          <dgm:bulletEnabled val="1"/>
        </dgm:presLayoutVars>
      </dgm:prSet>
      <dgm:spPr/>
    </dgm:pt>
    <dgm:pt modelId="{EA41290E-F252-4675-A052-59D4C3DB9E34}" type="pres">
      <dgm:prSet presAssocID="{66F06621-E569-4614-93DA-ECD7D0BF23D1}" presName="sibTrans" presStyleCnt="0"/>
      <dgm:spPr/>
    </dgm:pt>
    <dgm:pt modelId="{8AC1C56A-2AFA-478E-8B60-E67B63C2AE47}" type="pres">
      <dgm:prSet presAssocID="{393B311B-368B-482A-AAA1-5CF0C0F06B8E}" presName="node" presStyleLbl="node1" presStyleIdx="6" presStyleCnt="12">
        <dgm:presLayoutVars>
          <dgm:bulletEnabled val="1"/>
        </dgm:presLayoutVars>
      </dgm:prSet>
      <dgm:spPr/>
    </dgm:pt>
    <dgm:pt modelId="{2AB48BB0-DFBC-4556-949E-A6B4B6000947}" type="pres">
      <dgm:prSet presAssocID="{106C62FE-A21A-4B58-9159-598EB1CA0209}" presName="sibTrans" presStyleCnt="0"/>
      <dgm:spPr/>
    </dgm:pt>
    <dgm:pt modelId="{24BE4C88-437D-4D3A-823C-1A0AB90C2F79}" type="pres">
      <dgm:prSet presAssocID="{E8D8E3CC-BF8D-42F4-9983-EAA1E6426639}" presName="node" presStyleLbl="node1" presStyleIdx="7" presStyleCnt="12">
        <dgm:presLayoutVars>
          <dgm:bulletEnabled val="1"/>
        </dgm:presLayoutVars>
      </dgm:prSet>
      <dgm:spPr/>
    </dgm:pt>
    <dgm:pt modelId="{E4B59F2C-BB72-4A52-9525-9929D8DDDC39}" type="pres">
      <dgm:prSet presAssocID="{7762CB2A-5D9A-4655-ABB4-5060B434D963}" presName="sibTrans" presStyleCnt="0"/>
      <dgm:spPr/>
    </dgm:pt>
    <dgm:pt modelId="{D57E385D-B150-45EB-B0D5-424C077AF871}" type="pres">
      <dgm:prSet presAssocID="{E5B8D2C4-C941-49E1-BEDA-561EE0C86250}" presName="node" presStyleLbl="node1" presStyleIdx="8" presStyleCnt="12">
        <dgm:presLayoutVars>
          <dgm:bulletEnabled val="1"/>
        </dgm:presLayoutVars>
      </dgm:prSet>
      <dgm:spPr/>
    </dgm:pt>
    <dgm:pt modelId="{4D84446F-4263-4A98-A893-03ACDBA4A78E}" type="pres">
      <dgm:prSet presAssocID="{CE793656-C912-48D8-AD90-9771984B0E1D}" presName="sibTrans" presStyleCnt="0"/>
      <dgm:spPr/>
    </dgm:pt>
    <dgm:pt modelId="{4E19ADC3-FA75-4D39-97B8-3AEA137D4A22}" type="pres">
      <dgm:prSet presAssocID="{0C94D006-5945-48A3-B164-536E531772D8}" presName="node" presStyleLbl="node1" presStyleIdx="9" presStyleCnt="12">
        <dgm:presLayoutVars>
          <dgm:bulletEnabled val="1"/>
        </dgm:presLayoutVars>
      </dgm:prSet>
      <dgm:spPr/>
    </dgm:pt>
    <dgm:pt modelId="{0A1728E1-6509-4653-9EFA-731E22A0EE60}" type="pres">
      <dgm:prSet presAssocID="{79CC0F05-B50E-41BD-858B-222AC53AF491}" presName="sibTrans" presStyleCnt="0"/>
      <dgm:spPr/>
    </dgm:pt>
    <dgm:pt modelId="{427FD998-0E16-4678-AAB0-B5DAEEED2302}" type="pres">
      <dgm:prSet presAssocID="{10D46F75-FA9A-40D2-A25B-70161B36D46D}" presName="node" presStyleLbl="node1" presStyleIdx="10" presStyleCnt="12">
        <dgm:presLayoutVars>
          <dgm:bulletEnabled val="1"/>
        </dgm:presLayoutVars>
      </dgm:prSet>
      <dgm:spPr/>
    </dgm:pt>
    <dgm:pt modelId="{A634BB34-CD1A-48E4-A34D-0B9CC9526789}" type="pres">
      <dgm:prSet presAssocID="{15BAB156-95A5-4060-8C87-92B79E30EF94}" presName="sibTrans" presStyleCnt="0"/>
      <dgm:spPr/>
    </dgm:pt>
    <dgm:pt modelId="{E8D6BCF6-4FCA-4C00-96F9-6CDF2CE9AC89}" type="pres">
      <dgm:prSet presAssocID="{ADB1B39F-B2E3-411C-A1BE-2316D3DBC41C}" presName="node" presStyleLbl="node1" presStyleIdx="11" presStyleCnt="12">
        <dgm:presLayoutVars>
          <dgm:bulletEnabled val="1"/>
        </dgm:presLayoutVars>
      </dgm:prSet>
      <dgm:spPr/>
    </dgm:pt>
  </dgm:ptLst>
  <dgm:cxnLst>
    <dgm:cxn modelId="{30D61701-DCAB-4041-B832-E211C910F7D4}" type="presOf" srcId="{0C94D006-5945-48A3-B164-536E531772D8}" destId="{4E19ADC3-FA75-4D39-97B8-3AEA137D4A22}" srcOrd="0" destOrd="0" presId="urn:microsoft.com/office/officeart/2005/8/layout/default"/>
    <dgm:cxn modelId="{2B32D402-104F-4996-9757-BEEFFBF21543}" srcId="{2EC4DEF6-0240-4ABF-8474-5B985CA16E5A}" destId="{ADB1B39F-B2E3-411C-A1BE-2316D3DBC41C}" srcOrd="11" destOrd="0" parTransId="{0B3C2F58-BF8C-40A0-8B3C-DA13D8E8A543}" sibTransId="{CC542066-96FB-4CEB-A03E-7969E5780CCD}"/>
    <dgm:cxn modelId="{33CEDF09-934F-4E40-AFBC-AFDC5949E12F}" srcId="{2EC4DEF6-0240-4ABF-8474-5B985CA16E5A}" destId="{E5B8D2C4-C941-49E1-BEDA-561EE0C86250}" srcOrd="8" destOrd="0" parTransId="{0650B37C-526C-49A6-8C38-78BB9BC8E9B2}" sibTransId="{CE793656-C912-48D8-AD90-9771984B0E1D}"/>
    <dgm:cxn modelId="{DF8F2713-472D-4B12-B096-68AD3BA4BC52}" type="presOf" srcId="{D3743554-47E4-49AE-9668-8442ED306831}" destId="{B8F9C975-82F0-4641-899D-985D1D7766AA}" srcOrd="0" destOrd="0" presId="urn:microsoft.com/office/officeart/2005/8/layout/default"/>
    <dgm:cxn modelId="{6C387213-C052-4BE6-99D2-B515292B6639}" type="presOf" srcId="{ADB1B39F-B2E3-411C-A1BE-2316D3DBC41C}" destId="{E8D6BCF6-4FCA-4C00-96F9-6CDF2CE9AC89}" srcOrd="0" destOrd="0" presId="urn:microsoft.com/office/officeart/2005/8/layout/default"/>
    <dgm:cxn modelId="{D1C2061D-4658-473E-B39C-C687BB4745E0}" srcId="{2EC4DEF6-0240-4ABF-8474-5B985CA16E5A}" destId="{E8D8E3CC-BF8D-42F4-9983-EAA1E6426639}" srcOrd="7" destOrd="0" parTransId="{2C44A5B9-C86C-4B51-BD00-9939295FA053}" sibTransId="{7762CB2A-5D9A-4655-ABB4-5060B434D963}"/>
    <dgm:cxn modelId="{1B475122-16ED-4117-85B1-5D3F61F1259E}" type="presOf" srcId="{393B311B-368B-482A-AAA1-5CF0C0F06B8E}" destId="{8AC1C56A-2AFA-478E-8B60-E67B63C2AE47}" srcOrd="0" destOrd="0" presId="urn:microsoft.com/office/officeart/2005/8/layout/default"/>
    <dgm:cxn modelId="{68379324-88C6-4E85-93DD-3BDD65E99983}" srcId="{2EC4DEF6-0240-4ABF-8474-5B985CA16E5A}" destId="{0C94D006-5945-48A3-B164-536E531772D8}" srcOrd="9" destOrd="0" parTransId="{9F0319E5-FA1F-42C4-92EE-53DB920DCAAE}" sibTransId="{79CC0F05-B50E-41BD-858B-222AC53AF491}"/>
    <dgm:cxn modelId="{AC115028-F620-454A-B5A1-1FA3ED56CE48}" srcId="{2EC4DEF6-0240-4ABF-8474-5B985CA16E5A}" destId="{10D46F75-FA9A-40D2-A25B-70161B36D46D}" srcOrd="10" destOrd="0" parTransId="{CE7E79C2-9D06-49C4-A749-2B9E999C8E52}" sibTransId="{15BAB156-95A5-4060-8C87-92B79E30EF94}"/>
    <dgm:cxn modelId="{FE63F24A-E6E9-4BAF-A290-CCCA4FE41C1E}" type="presOf" srcId="{2B40F0B3-5B00-4D58-A863-DC6AC54AA4B4}" destId="{00403809-DEE2-460F-B1AC-719917C0F094}" srcOrd="0" destOrd="0" presId="urn:microsoft.com/office/officeart/2005/8/layout/default"/>
    <dgm:cxn modelId="{E6088677-0E6F-4011-9F41-423B57A89167}" srcId="{2EC4DEF6-0240-4ABF-8474-5B985CA16E5A}" destId="{D3743554-47E4-49AE-9668-8442ED306831}" srcOrd="0" destOrd="0" parTransId="{6AE51BD2-7AA9-49F5-BA89-186C15091B7C}" sibTransId="{5A4D31B7-27B3-4B7B-95BE-B9AC8C33028D}"/>
    <dgm:cxn modelId="{09B14779-CE05-4133-85AD-81167BB71E00}" srcId="{2EC4DEF6-0240-4ABF-8474-5B985CA16E5A}" destId="{7EFA32AD-4D07-4D43-BCE9-94D0591A3D65}" srcOrd="1" destOrd="0" parTransId="{C2383CC3-3313-4530-8804-EDE867831F11}" sibTransId="{05051BA5-74D2-4E70-9C5A-A047D9B8ADD1}"/>
    <dgm:cxn modelId="{5DB99694-CB00-4528-8B51-8283BFB7B0AC}" type="presOf" srcId="{10D46F75-FA9A-40D2-A25B-70161B36D46D}" destId="{427FD998-0E16-4678-AAB0-B5DAEEED2302}" srcOrd="0" destOrd="0" presId="urn:microsoft.com/office/officeart/2005/8/layout/default"/>
    <dgm:cxn modelId="{38DF0697-C06B-41B9-AB8E-0063F953A0CA}" type="presOf" srcId="{38284B0A-3F4F-4D37-AB9C-CC14B8F7F0C1}" destId="{59C07540-9866-4709-B952-2AD6A18D7997}" srcOrd="0" destOrd="0" presId="urn:microsoft.com/office/officeart/2005/8/layout/default"/>
    <dgm:cxn modelId="{6CD2E299-B58D-47C8-A65D-54CE9F79A246}" type="presOf" srcId="{E5B8D2C4-C941-49E1-BEDA-561EE0C86250}" destId="{D57E385D-B150-45EB-B0D5-424C077AF871}" srcOrd="0" destOrd="0" presId="urn:microsoft.com/office/officeart/2005/8/layout/default"/>
    <dgm:cxn modelId="{096158AE-4480-4CC2-A695-B9427C485A87}" srcId="{2EC4DEF6-0240-4ABF-8474-5B985CA16E5A}" destId="{1058173C-1BE6-4ED3-8CA6-52C823ACA5E0}" srcOrd="5" destOrd="0" parTransId="{6AE23C8C-A9D7-42CE-B8D3-AE28FC66F003}" sibTransId="{66F06621-E569-4614-93DA-ECD7D0BF23D1}"/>
    <dgm:cxn modelId="{EEE959BB-3E51-4804-987F-C2164BF027C3}" type="presOf" srcId="{E8D8E3CC-BF8D-42F4-9983-EAA1E6426639}" destId="{24BE4C88-437D-4D3A-823C-1A0AB90C2F79}" srcOrd="0" destOrd="0" presId="urn:microsoft.com/office/officeart/2005/8/layout/default"/>
    <dgm:cxn modelId="{2EAD40BD-C608-4A97-B9C4-247FB8F2A2AC}" srcId="{2EC4DEF6-0240-4ABF-8474-5B985CA16E5A}" destId="{EBB8CBFD-E645-46BC-BFE3-4C5DB23F8E00}" srcOrd="4" destOrd="0" parTransId="{A86E4B70-DBC1-4A24-B263-18FA2A809312}" sibTransId="{0169F26D-3F40-4780-B224-005B6A9E2408}"/>
    <dgm:cxn modelId="{CD275DBE-9BFA-428D-8FDF-CA086EA3A162}" type="presOf" srcId="{1058173C-1BE6-4ED3-8CA6-52C823ACA5E0}" destId="{298E976A-D701-44BF-A0C1-7C1EE566CEF1}" srcOrd="0" destOrd="0" presId="urn:microsoft.com/office/officeart/2005/8/layout/default"/>
    <dgm:cxn modelId="{BE4A23BF-8F7D-441C-9CEC-0171C4EA76B3}" srcId="{2EC4DEF6-0240-4ABF-8474-5B985CA16E5A}" destId="{393B311B-368B-482A-AAA1-5CF0C0F06B8E}" srcOrd="6" destOrd="0" parTransId="{D5F7058D-CEE9-4CF7-99E5-3C0BFC2743DC}" sibTransId="{106C62FE-A21A-4B58-9159-598EB1CA0209}"/>
    <dgm:cxn modelId="{405E11C2-0759-4A10-9BB7-ED8F26CE8147}" srcId="{2EC4DEF6-0240-4ABF-8474-5B985CA16E5A}" destId="{2B40F0B3-5B00-4D58-A863-DC6AC54AA4B4}" srcOrd="2" destOrd="0" parTransId="{4B45D9B9-4CBD-433A-A3B6-6965ACF933BE}" sibTransId="{8FC7E8F9-F916-478F-B73B-ABFC8075380A}"/>
    <dgm:cxn modelId="{423B3DC2-F7E3-4EF3-A50C-D38860BF8ECE}" type="presOf" srcId="{2EC4DEF6-0240-4ABF-8474-5B985CA16E5A}" destId="{2104919A-1390-44F5-BA81-6071E6633998}" srcOrd="0" destOrd="0" presId="urn:microsoft.com/office/officeart/2005/8/layout/default"/>
    <dgm:cxn modelId="{698E5ACA-E12D-4B5E-B9E7-5E6D61EC1291}" type="presOf" srcId="{7EFA32AD-4D07-4D43-BCE9-94D0591A3D65}" destId="{2AA698EF-1992-48D3-AFE0-7BA41651EADA}" srcOrd="0" destOrd="0" presId="urn:microsoft.com/office/officeart/2005/8/layout/default"/>
    <dgm:cxn modelId="{52D7E1D8-DB86-49B8-AEBC-9BA509C36F19}" type="presOf" srcId="{EBB8CBFD-E645-46BC-BFE3-4C5DB23F8E00}" destId="{C2089DFA-5F45-4AF7-B410-E1768DAE2954}" srcOrd="0" destOrd="0" presId="urn:microsoft.com/office/officeart/2005/8/layout/default"/>
    <dgm:cxn modelId="{5D4218DF-C8BA-4888-A052-BE445582A49F}" srcId="{2EC4DEF6-0240-4ABF-8474-5B985CA16E5A}" destId="{38284B0A-3F4F-4D37-AB9C-CC14B8F7F0C1}" srcOrd="3" destOrd="0" parTransId="{680B11C5-975B-4E25-B52C-AABB2E8949DC}" sibTransId="{161BC8C2-859C-4D43-9A3E-DF8570CAC6C7}"/>
    <dgm:cxn modelId="{31FC88B7-F801-436C-8B64-5BA505A36848}" type="presParOf" srcId="{2104919A-1390-44F5-BA81-6071E6633998}" destId="{B8F9C975-82F0-4641-899D-985D1D7766AA}" srcOrd="0" destOrd="0" presId="urn:microsoft.com/office/officeart/2005/8/layout/default"/>
    <dgm:cxn modelId="{D5FA5F76-FF47-406D-96B4-829D331C021E}" type="presParOf" srcId="{2104919A-1390-44F5-BA81-6071E6633998}" destId="{82B6FE5A-7D35-4CF6-A0E3-EA18BCE8A8C1}" srcOrd="1" destOrd="0" presId="urn:microsoft.com/office/officeart/2005/8/layout/default"/>
    <dgm:cxn modelId="{D7D746A0-BCC3-4DBE-AD47-6C4A7FBE96D1}" type="presParOf" srcId="{2104919A-1390-44F5-BA81-6071E6633998}" destId="{2AA698EF-1992-48D3-AFE0-7BA41651EADA}" srcOrd="2" destOrd="0" presId="urn:microsoft.com/office/officeart/2005/8/layout/default"/>
    <dgm:cxn modelId="{CF9C99F9-C295-42E0-8482-4101D8AFA4CC}" type="presParOf" srcId="{2104919A-1390-44F5-BA81-6071E6633998}" destId="{6CB69EF1-A34A-469D-B98A-3F260E64824D}" srcOrd="3" destOrd="0" presId="urn:microsoft.com/office/officeart/2005/8/layout/default"/>
    <dgm:cxn modelId="{11092303-697D-457C-980F-C2D3603AFBE4}" type="presParOf" srcId="{2104919A-1390-44F5-BA81-6071E6633998}" destId="{00403809-DEE2-460F-B1AC-719917C0F094}" srcOrd="4" destOrd="0" presId="urn:microsoft.com/office/officeart/2005/8/layout/default"/>
    <dgm:cxn modelId="{9892B790-D6C4-4F61-AE86-0302E338E31E}" type="presParOf" srcId="{2104919A-1390-44F5-BA81-6071E6633998}" destId="{2BAEC70C-FD9A-464F-AFFD-968C9A34ACE3}" srcOrd="5" destOrd="0" presId="urn:microsoft.com/office/officeart/2005/8/layout/default"/>
    <dgm:cxn modelId="{FC81C02D-F544-43EE-A624-45462FCB2E02}" type="presParOf" srcId="{2104919A-1390-44F5-BA81-6071E6633998}" destId="{59C07540-9866-4709-B952-2AD6A18D7997}" srcOrd="6" destOrd="0" presId="urn:microsoft.com/office/officeart/2005/8/layout/default"/>
    <dgm:cxn modelId="{46A0B10C-BCA0-4215-B1B9-F36BBB53051C}" type="presParOf" srcId="{2104919A-1390-44F5-BA81-6071E6633998}" destId="{0DEE49A9-B99A-4C5F-B060-D136FB82788F}" srcOrd="7" destOrd="0" presId="urn:microsoft.com/office/officeart/2005/8/layout/default"/>
    <dgm:cxn modelId="{97C23F31-6771-4E0F-9A25-AFECC1351176}" type="presParOf" srcId="{2104919A-1390-44F5-BA81-6071E6633998}" destId="{C2089DFA-5F45-4AF7-B410-E1768DAE2954}" srcOrd="8" destOrd="0" presId="urn:microsoft.com/office/officeart/2005/8/layout/default"/>
    <dgm:cxn modelId="{580B682F-3862-4E6E-BA09-7B772EA44AB3}" type="presParOf" srcId="{2104919A-1390-44F5-BA81-6071E6633998}" destId="{05B6754D-263B-45B9-8F04-597955876C3F}" srcOrd="9" destOrd="0" presId="urn:microsoft.com/office/officeart/2005/8/layout/default"/>
    <dgm:cxn modelId="{0A5A2508-DADC-4A4C-9D34-ADED362846C8}" type="presParOf" srcId="{2104919A-1390-44F5-BA81-6071E6633998}" destId="{298E976A-D701-44BF-A0C1-7C1EE566CEF1}" srcOrd="10" destOrd="0" presId="urn:microsoft.com/office/officeart/2005/8/layout/default"/>
    <dgm:cxn modelId="{411FBC3B-E670-42A6-833C-02455157E7F9}" type="presParOf" srcId="{2104919A-1390-44F5-BA81-6071E6633998}" destId="{EA41290E-F252-4675-A052-59D4C3DB9E34}" srcOrd="11" destOrd="0" presId="urn:microsoft.com/office/officeart/2005/8/layout/default"/>
    <dgm:cxn modelId="{DB0DC156-CF96-4CB0-9442-7A330BC1ED92}" type="presParOf" srcId="{2104919A-1390-44F5-BA81-6071E6633998}" destId="{8AC1C56A-2AFA-478E-8B60-E67B63C2AE47}" srcOrd="12" destOrd="0" presId="urn:microsoft.com/office/officeart/2005/8/layout/default"/>
    <dgm:cxn modelId="{A9CB56A5-5CE1-4ACB-81C5-E9DFA5B2D6E9}" type="presParOf" srcId="{2104919A-1390-44F5-BA81-6071E6633998}" destId="{2AB48BB0-DFBC-4556-949E-A6B4B6000947}" srcOrd="13" destOrd="0" presId="urn:microsoft.com/office/officeart/2005/8/layout/default"/>
    <dgm:cxn modelId="{3D747CF8-B692-448F-A30E-9BC0B3F83BB6}" type="presParOf" srcId="{2104919A-1390-44F5-BA81-6071E6633998}" destId="{24BE4C88-437D-4D3A-823C-1A0AB90C2F79}" srcOrd="14" destOrd="0" presId="urn:microsoft.com/office/officeart/2005/8/layout/default"/>
    <dgm:cxn modelId="{4BA5A6C0-70A8-429B-B67A-155C3780481D}" type="presParOf" srcId="{2104919A-1390-44F5-BA81-6071E6633998}" destId="{E4B59F2C-BB72-4A52-9525-9929D8DDDC39}" srcOrd="15" destOrd="0" presId="urn:microsoft.com/office/officeart/2005/8/layout/default"/>
    <dgm:cxn modelId="{DACBA06C-4501-43F3-B32A-3D13D6B0AF32}" type="presParOf" srcId="{2104919A-1390-44F5-BA81-6071E6633998}" destId="{D57E385D-B150-45EB-B0D5-424C077AF871}" srcOrd="16" destOrd="0" presId="urn:microsoft.com/office/officeart/2005/8/layout/default"/>
    <dgm:cxn modelId="{CB03274E-6B39-4DE9-8CBE-BB9640FCB910}" type="presParOf" srcId="{2104919A-1390-44F5-BA81-6071E6633998}" destId="{4D84446F-4263-4A98-A893-03ACDBA4A78E}" srcOrd="17" destOrd="0" presId="urn:microsoft.com/office/officeart/2005/8/layout/default"/>
    <dgm:cxn modelId="{B140BD0F-8B91-44CF-9E0A-A70F280385EF}" type="presParOf" srcId="{2104919A-1390-44F5-BA81-6071E6633998}" destId="{4E19ADC3-FA75-4D39-97B8-3AEA137D4A22}" srcOrd="18" destOrd="0" presId="urn:microsoft.com/office/officeart/2005/8/layout/default"/>
    <dgm:cxn modelId="{457A5F8A-6818-4523-8246-78EEA345EEFC}" type="presParOf" srcId="{2104919A-1390-44F5-BA81-6071E6633998}" destId="{0A1728E1-6509-4653-9EFA-731E22A0EE60}" srcOrd="19" destOrd="0" presId="urn:microsoft.com/office/officeart/2005/8/layout/default"/>
    <dgm:cxn modelId="{2B813C46-9147-45F1-94C4-592D11E20FF1}" type="presParOf" srcId="{2104919A-1390-44F5-BA81-6071E6633998}" destId="{427FD998-0E16-4678-AAB0-B5DAEEED2302}" srcOrd="20" destOrd="0" presId="urn:microsoft.com/office/officeart/2005/8/layout/default"/>
    <dgm:cxn modelId="{EA6A79ED-4D41-484E-A162-38D42B85D6C8}" type="presParOf" srcId="{2104919A-1390-44F5-BA81-6071E6633998}" destId="{A634BB34-CD1A-48E4-A34D-0B9CC9526789}" srcOrd="21" destOrd="0" presId="urn:microsoft.com/office/officeart/2005/8/layout/default"/>
    <dgm:cxn modelId="{0FD334B1-6977-4840-9EF5-EB2E0F0BAA4D}" type="presParOf" srcId="{2104919A-1390-44F5-BA81-6071E6633998}" destId="{E8D6BCF6-4FCA-4C00-96F9-6CDF2CE9AC89}"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415D4-D073-48CB-8405-01ED035E3909}">
      <dsp:nvSpPr>
        <dsp:cNvPr id="0" name=""/>
        <dsp:cNvSpPr/>
      </dsp:nvSpPr>
      <dsp:spPr>
        <a:xfrm>
          <a:off x="0" y="561"/>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1D4D8-287C-4CDB-9908-1D6BF7AB7F28}">
      <dsp:nvSpPr>
        <dsp:cNvPr id="0" name=""/>
        <dsp:cNvSpPr/>
      </dsp:nvSpPr>
      <dsp:spPr>
        <a:xfrm>
          <a:off x="0" y="561"/>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calls went from taking days to minutes</a:t>
          </a:r>
        </a:p>
      </dsp:txBody>
      <dsp:txXfrm>
        <a:off x="0" y="561"/>
        <a:ext cx="10058399" cy="328256"/>
      </dsp:txXfrm>
    </dsp:sp>
    <dsp:sp modelId="{B3AAF073-E624-4933-997B-73FB9D6DFDBC}">
      <dsp:nvSpPr>
        <dsp:cNvPr id="0" name=""/>
        <dsp:cNvSpPr/>
      </dsp:nvSpPr>
      <dsp:spPr>
        <a:xfrm>
          <a:off x="0" y="328817"/>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350F55-A849-4CF5-B22C-61C0EA692236}">
      <dsp:nvSpPr>
        <dsp:cNvPr id="0" name=""/>
        <dsp:cNvSpPr/>
      </dsp:nvSpPr>
      <dsp:spPr>
        <a:xfrm>
          <a:off x="0" y="328817"/>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Blockers are addressed more rapidly</a:t>
          </a:r>
          <a:endParaRPr lang="en-US" sz="1600" kern="1200" dirty="0"/>
        </a:p>
      </dsp:txBody>
      <dsp:txXfrm>
        <a:off x="0" y="328817"/>
        <a:ext cx="10058399" cy="328256"/>
      </dsp:txXfrm>
    </dsp:sp>
    <dsp:sp modelId="{B53C0580-DEFD-4F3C-AA3C-73BCC5C4F24F}">
      <dsp:nvSpPr>
        <dsp:cNvPr id="0" name=""/>
        <dsp:cNvSpPr/>
      </dsp:nvSpPr>
      <dsp:spPr>
        <a:xfrm>
          <a:off x="0" y="657074"/>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DF3AC-DFDD-4451-99C7-68C35494F53C}">
      <dsp:nvSpPr>
        <dsp:cNvPr id="0" name=""/>
        <dsp:cNvSpPr/>
      </dsp:nvSpPr>
      <dsp:spPr>
        <a:xfrm>
          <a:off x="0" y="657074"/>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Quick learning </a:t>
          </a:r>
          <a:endParaRPr lang="en-US" sz="1600" kern="1200" dirty="0"/>
        </a:p>
      </dsp:txBody>
      <dsp:txXfrm>
        <a:off x="0" y="657074"/>
        <a:ext cx="10058399" cy="328256"/>
      </dsp:txXfrm>
    </dsp:sp>
    <dsp:sp modelId="{6703AF2D-EB38-4682-B918-2A15CAD98396}">
      <dsp:nvSpPr>
        <dsp:cNvPr id="0" name=""/>
        <dsp:cNvSpPr/>
      </dsp:nvSpPr>
      <dsp:spPr>
        <a:xfrm>
          <a:off x="0" y="985330"/>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023F5-891A-4EEB-9F89-8AA3BBDFDB30}">
      <dsp:nvSpPr>
        <dsp:cNvPr id="0" name=""/>
        <dsp:cNvSpPr/>
      </dsp:nvSpPr>
      <dsp:spPr>
        <a:xfrm>
          <a:off x="0" y="985330"/>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Branch sees value and is adjusting governance and reporting practices to align with agile</a:t>
          </a:r>
          <a:endParaRPr lang="en-US" sz="1600" kern="1200" dirty="0"/>
        </a:p>
      </dsp:txBody>
      <dsp:txXfrm>
        <a:off x="0" y="985330"/>
        <a:ext cx="10058399" cy="328256"/>
      </dsp:txXfrm>
    </dsp:sp>
    <dsp:sp modelId="{F1BE71A1-2452-4739-B4ED-834DB4EE9B0A}">
      <dsp:nvSpPr>
        <dsp:cNvPr id="0" name=""/>
        <dsp:cNvSpPr/>
      </dsp:nvSpPr>
      <dsp:spPr>
        <a:xfrm>
          <a:off x="0" y="1313587"/>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D23AB9-D92A-46D5-B5E5-F25BC5B93210}">
      <dsp:nvSpPr>
        <dsp:cNvPr id="0" name=""/>
        <dsp:cNvSpPr/>
      </dsp:nvSpPr>
      <dsp:spPr>
        <a:xfrm>
          <a:off x="0" y="1313587"/>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All traditional Project Managers are successfully holding Agile roles</a:t>
          </a:r>
          <a:endParaRPr lang="en-US" sz="1600" kern="1200" dirty="0"/>
        </a:p>
      </dsp:txBody>
      <dsp:txXfrm>
        <a:off x="0" y="1313587"/>
        <a:ext cx="10058399" cy="328256"/>
      </dsp:txXfrm>
    </dsp:sp>
    <dsp:sp modelId="{D1CD194B-AE25-4C1A-B0DD-A56316D21751}">
      <dsp:nvSpPr>
        <dsp:cNvPr id="0" name=""/>
        <dsp:cNvSpPr/>
      </dsp:nvSpPr>
      <dsp:spPr>
        <a:xfrm>
          <a:off x="0" y="1641843"/>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187A1A-89AE-4834-9CAB-C207616FA967}">
      <dsp:nvSpPr>
        <dsp:cNvPr id="0" name=""/>
        <dsp:cNvSpPr/>
      </dsp:nvSpPr>
      <dsp:spPr>
        <a:xfrm>
          <a:off x="0" y="1641843"/>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Collaboration and transparency have increased</a:t>
          </a:r>
          <a:endParaRPr lang="en-US" sz="1600" kern="1200" dirty="0"/>
        </a:p>
      </dsp:txBody>
      <dsp:txXfrm>
        <a:off x="0" y="1641843"/>
        <a:ext cx="10058399" cy="328256"/>
      </dsp:txXfrm>
    </dsp:sp>
    <dsp:sp modelId="{2B1606D9-34C7-47BE-94C8-F695444AE133}">
      <dsp:nvSpPr>
        <dsp:cNvPr id="0" name=""/>
        <dsp:cNvSpPr/>
      </dsp:nvSpPr>
      <dsp:spPr>
        <a:xfrm>
          <a:off x="0" y="1970100"/>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9B62E-84E7-4B53-9B82-7A01371C3621}">
      <dsp:nvSpPr>
        <dsp:cNvPr id="0" name=""/>
        <dsp:cNvSpPr/>
      </dsp:nvSpPr>
      <dsp:spPr>
        <a:xfrm>
          <a:off x="0" y="1970100"/>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Division wide technical dependencies and roadmap discussions happen bi-weekly</a:t>
          </a:r>
          <a:endParaRPr lang="en-US" sz="1600" kern="1200" dirty="0"/>
        </a:p>
      </dsp:txBody>
      <dsp:txXfrm>
        <a:off x="0" y="1970100"/>
        <a:ext cx="10058399" cy="328256"/>
      </dsp:txXfrm>
    </dsp:sp>
    <dsp:sp modelId="{D6867144-D39A-4AE9-A64B-8E767EA02318}">
      <dsp:nvSpPr>
        <dsp:cNvPr id="0" name=""/>
        <dsp:cNvSpPr/>
      </dsp:nvSpPr>
      <dsp:spPr>
        <a:xfrm>
          <a:off x="0" y="2298357"/>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DF0A8-8BC8-4523-AFEB-30CEBAC154FF}">
      <dsp:nvSpPr>
        <dsp:cNvPr id="0" name=""/>
        <dsp:cNvSpPr/>
      </dsp:nvSpPr>
      <dsp:spPr>
        <a:xfrm>
          <a:off x="0" y="2298357"/>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Division wide blockers are discussed at least weekly</a:t>
          </a:r>
          <a:endParaRPr lang="en-US" sz="1600" kern="1200" dirty="0"/>
        </a:p>
      </dsp:txBody>
      <dsp:txXfrm>
        <a:off x="0" y="2298357"/>
        <a:ext cx="10058399" cy="328256"/>
      </dsp:txXfrm>
    </dsp:sp>
    <dsp:sp modelId="{8EADB23F-98B6-4703-A6D5-573749EE5897}">
      <dsp:nvSpPr>
        <dsp:cNvPr id="0" name=""/>
        <dsp:cNvSpPr/>
      </dsp:nvSpPr>
      <dsp:spPr>
        <a:xfrm>
          <a:off x="0" y="2626613"/>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5AC1FF-B5C4-4655-B382-ADA4A0F07055}">
      <dsp:nvSpPr>
        <dsp:cNvPr id="0" name=""/>
        <dsp:cNvSpPr/>
      </dsp:nvSpPr>
      <dsp:spPr>
        <a:xfrm>
          <a:off x="0" y="2626613"/>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Remote users feel more engaged and in the loop</a:t>
          </a:r>
          <a:endParaRPr lang="en-US" sz="1600" kern="1200" dirty="0"/>
        </a:p>
      </dsp:txBody>
      <dsp:txXfrm>
        <a:off x="0" y="2626613"/>
        <a:ext cx="10058399" cy="328256"/>
      </dsp:txXfrm>
    </dsp:sp>
    <dsp:sp modelId="{AFA89911-E5E2-4145-9472-2FDD62EEC2C2}">
      <dsp:nvSpPr>
        <dsp:cNvPr id="0" name=""/>
        <dsp:cNvSpPr/>
      </dsp:nvSpPr>
      <dsp:spPr>
        <a:xfrm>
          <a:off x="0" y="2954870"/>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6A1C1-ED83-4F32-B53E-4E8FFA85E3AC}">
      <dsp:nvSpPr>
        <dsp:cNvPr id="0" name=""/>
        <dsp:cNvSpPr/>
      </dsp:nvSpPr>
      <dsp:spPr>
        <a:xfrm>
          <a:off x="0" y="2954870"/>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No clear processes/prioritizes -&gt; clear prioritized backlogs and taskboards across all ARTs and Squads</a:t>
          </a:r>
          <a:endParaRPr lang="en-US" sz="1600" kern="1200" dirty="0"/>
        </a:p>
      </dsp:txBody>
      <dsp:txXfrm>
        <a:off x="0" y="2954870"/>
        <a:ext cx="10058399" cy="328256"/>
      </dsp:txXfrm>
    </dsp:sp>
    <dsp:sp modelId="{62BF8228-2CCB-46A7-AF08-F38B7EFB77EC}">
      <dsp:nvSpPr>
        <dsp:cNvPr id="0" name=""/>
        <dsp:cNvSpPr/>
      </dsp:nvSpPr>
      <dsp:spPr>
        <a:xfrm>
          <a:off x="0" y="3283126"/>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38F131-4675-40EB-BD85-681192C7FF95}">
      <dsp:nvSpPr>
        <dsp:cNvPr id="0" name=""/>
        <dsp:cNvSpPr/>
      </dsp:nvSpPr>
      <dsp:spPr>
        <a:xfrm>
          <a:off x="0" y="3283126"/>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Trained ~250 individuals from both in and outside of ITID</a:t>
          </a:r>
          <a:endParaRPr lang="en-US" sz="1600" kern="1200" dirty="0"/>
        </a:p>
      </dsp:txBody>
      <dsp:txXfrm>
        <a:off x="0" y="3283126"/>
        <a:ext cx="10058399" cy="328256"/>
      </dsp:txXfrm>
    </dsp:sp>
    <dsp:sp modelId="{F682AD63-D6A0-4FF9-BC30-D9DB46F69E5E}">
      <dsp:nvSpPr>
        <dsp:cNvPr id="0" name=""/>
        <dsp:cNvSpPr/>
      </dsp:nvSpPr>
      <dsp:spPr>
        <a:xfrm>
          <a:off x="0" y="3611383"/>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7EDCB9-D2B4-47EC-A0B3-8291363C17A4}">
      <dsp:nvSpPr>
        <dsp:cNvPr id="0" name=""/>
        <dsp:cNvSpPr/>
      </dsp:nvSpPr>
      <dsp:spPr>
        <a:xfrm>
          <a:off x="0" y="3611383"/>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Brought Security into the loop and engaged them in release cycles and sprints</a:t>
          </a:r>
          <a:endParaRPr lang="en-US" sz="1600" kern="1200" dirty="0"/>
        </a:p>
      </dsp:txBody>
      <dsp:txXfrm>
        <a:off x="0" y="3611383"/>
        <a:ext cx="10058399" cy="328256"/>
      </dsp:txXfrm>
    </dsp:sp>
    <dsp:sp modelId="{166A39FF-2627-4C7D-A694-E6248C34CBFE}">
      <dsp:nvSpPr>
        <dsp:cNvPr id="0" name=""/>
        <dsp:cNvSpPr/>
      </dsp:nvSpPr>
      <dsp:spPr>
        <a:xfrm>
          <a:off x="0" y="3939639"/>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223AE-0B9F-4BC2-838D-8BA20DC4383E}">
      <dsp:nvSpPr>
        <dsp:cNvPr id="0" name=""/>
        <dsp:cNvSpPr/>
      </dsp:nvSpPr>
      <dsp:spPr>
        <a:xfrm>
          <a:off x="0" y="3939639"/>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Tangible, transparent accomplishments bi-weekly</a:t>
          </a:r>
        </a:p>
      </dsp:txBody>
      <dsp:txXfrm>
        <a:off x="0" y="3939639"/>
        <a:ext cx="10058399" cy="328256"/>
      </dsp:txXfrm>
    </dsp:sp>
    <dsp:sp modelId="{FD4970E1-B182-4D1B-B520-46B7DAE33E61}">
      <dsp:nvSpPr>
        <dsp:cNvPr id="0" name=""/>
        <dsp:cNvSpPr/>
      </dsp:nvSpPr>
      <dsp:spPr>
        <a:xfrm>
          <a:off x="0" y="4267896"/>
          <a:ext cx="100583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824D46-2B03-4B7C-87AC-1A1E1EAC58EB}">
      <dsp:nvSpPr>
        <dsp:cNvPr id="0" name=""/>
        <dsp:cNvSpPr/>
      </dsp:nvSpPr>
      <dsp:spPr>
        <a:xfrm>
          <a:off x="0" y="4267896"/>
          <a:ext cx="10058399" cy="32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Standard </a:t>
          </a:r>
          <a:r>
            <a:rPr lang="en-US" sz="1600" kern="1200" dirty="0"/>
            <a:t>documentation/serialization every 10 weeks for the entire division</a:t>
          </a:r>
        </a:p>
      </dsp:txBody>
      <dsp:txXfrm>
        <a:off x="0" y="4267896"/>
        <a:ext cx="10058399" cy="328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D3A5B-FFF2-4ABB-9008-002054CF9448}">
      <dsp:nvSpPr>
        <dsp:cNvPr id="0" name=""/>
        <dsp:cNvSpPr/>
      </dsp:nvSpPr>
      <dsp:spPr>
        <a:xfrm>
          <a:off x="18845" y="-7503"/>
          <a:ext cx="4397717" cy="2098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b="1" kern="1200"/>
            <a:t>What went well?</a:t>
          </a:r>
          <a:endParaRPr lang="en-US" sz="900" kern="1200" dirty="0"/>
        </a:p>
      </dsp:txBody>
      <dsp:txXfrm>
        <a:off x="18845" y="-7503"/>
        <a:ext cx="4397717" cy="209808"/>
      </dsp:txXfrm>
    </dsp:sp>
    <dsp:sp modelId="{0E2ACF16-09E8-44C4-B7B9-999801CED73C}">
      <dsp:nvSpPr>
        <dsp:cNvPr id="0" name=""/>
        <dsp:cNvSpPr/>
      </dsp:nvSpPr>
      <dsp:spPr>
        <a:xfrm>
          <a:off x="18845" y="202305"/>
          <a:ext cx="4397717" cy="48714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Full division of 650 people launched in 10 release trains and 60 squads in less than 5 months</a:t>
          </a:r>
        </a:p>
        <a:p>
          <a:pPr marL="57150" lvl="1" indent="-57150" algn="l" defTabSz="400050">
            <a:lnSpc>
              <a:spcPct val="90000"/>
            </a:lnSpc>
            <a:spcBef>
              <a:spcPct val="0"/>
            </a:spcBef>
            <a:spcAft>
              <a:spcPct val="15000"/>
            </a:spcAft>
            <a:buChar char="•"/>
          </a:pPr>
          <a:r>
            <a:rPr lang="en-US" sz="900" kern="1200" dirty="0"/>
            <a:t>Leadership buy-in, engagement, and commitment</a:t>
          </a:r>
        </a:p>
        <a:p>
          <a:pPr marL="57150" lvl="1" indent="-57150" algn="l" defTabSz="400050">
            <a:lnSpc>
              <a:spcPct val="90000"/>
            </a:lnSpc>
            <a:spcBef>
              <a:spcPct val="0"/>
            </a:spcBef>
            <a:spcAft>
              <a:spcPct val="15000"/>
            </a:spcAft>
            <a:buChar char="•"/>
          </a:pPr>
          <a:r>
            <a:rPr lang="en-US" sz="900" kern="1200" dirty="0"/>
            <a:t>Created a one-stop-shop website for anything relating to the Agile Transformation</a:t>
          </a:r>
        </a:p>
        <a:p>
          <a:pPr marL="57150" lvl="1" indent="-57150" algn="l" defTabSz="400050">
            <a:lnSpc>
              <a:spcPct val="90000"/>
            </a:lnSpc>
            <a:spcBef>
              <a:spcPct val="0"/>
            </a:spcBef>
            <a:spcAft>
              <a:spcPct val="15000"/>
            </a:spcAft>
            <a:buChar char="•"/>
          </a:pPr>
          <a:r>
            <a:rPr lang="en-US" sz="900" kern="1200" dirty="0"/>
            <a:t>Regular engagement and meeting with executives throughout the transformation</a:t>
          </a:r>
        </a:p>
        <a:p>
          <a:pPr marL="57150" lvl="1" indent="-57150" algn="l" defTabSz="400050">
            <a:lnSpc>
              <a:spcPct val="90000"/>
            </a:lnSpc>
            <a:spcBef>
              <a:spcPct val="0"/>
            </a:spcBef>
            <a:spcAft>
              <a:spcPct val="15000"/>
            </a:spcAft>
            <a:buChar char="•"/>
          </a:pPr>
          <a:r>
            <a:rPr lang="en-US" sz="900" kern="1200" dirty="0"/>
            <a:t>Custom training class held for internal and external personnel and stakeholders as needed. Class married up </a:t>
          </a:r>
          <a:r>
            <a:rPr lang="en-US" sz="900" kern="1200" dirty="0" err="1"/>
            <a:t>SAFe</a:t>
          </a:r>
          <a:r>
            <a:rPr lang="en-US" sz="900" kern="1200" dirty="0"/>
            <a:t> and Scrum concepts to the FBI environment and outlined deviations/modifications to the framework to support infrastructure/O&amp;M teams (not software dev). Trained ~250 individuals so far</a:t>
          </a:r>
        </a:p>
        <a:p>
          <a:pPr marL="57150" lvl="1" indent="-57150" algn="l" defTabSz="400050">
            <a:lnSpc>
              <a:spcPct val="90000"/>
            </a:lnSpc>
            <a:spcBef>
              <a:spcPct val="0"/>
            </a:spcBef>
            <a:spcAft>
              <a:spcPct val="15000"/>
            </a:spcAft>
            <a:buChar char="•"/>
          </a:pPr>
          <a:r>
            <a:rPr lang="en-US" sz="900" kern="1200" dirty="0"/>
            <a:t>Consistency.  Standard framework, terms, roles, meetings for everyone in the division to follow.</a:t>
          </a:r>
        </a:p>
        <a:p>
          <a:pPr marL="57150" lvl="1" indent="-57150" algn="l" defTabSz="400050">
            <a:lnSpc>
              <a:spcPct val="90000"/>
            </a:lnSpc>
            <a:spcBef>
              <a:spcPct val="0"/>
            </a:spcBef>
            <a:spcAft>
              <a:spcPct val="15000"/>
            </a:spcAft>
            <a:buChar char="•"/>
          </a:pPr>
          <a:r>
            <a:rPr lang="en-US" sz="900" kern="1200" dirty="0"/>
            <a:t>Put in place a transparent location to track Epics, Features, and User Stories</a:t>
          </a:r>
        </a:p>
        <a:p>
          <a:pPr marL="57150" lvl="1" indent="-57150" algn="l" defTabSz="400050">
            <a:lnSpc>
              <a:spcPct val="90000"/>
            </a:lnSpc>
            <a:spcBef>
              <a:spcPct val="0"/>
            </a:spcBef>
            <a:spcAft>
              <a:spcPct val="15000"/>
            </a:spcAft>
            <a:buChar char="•"/>
          </a:pPr>
          <a:r>
            <a:rPr lang="en-US" sz="900" kern="1200" dirty="0"/>
            <a:t>Stood up a Prioritization Review Board that included field representation to prioritize and evaluate Epics using Planning Poker and WSJF</a:t>
          </a:r>
        </a:p>
        <a:p>
          <a:pPr marL="57150" lvl="1" indent="-57150" algn="l" defTabSz="400050">
            <a:lnSpc>
              <a:spcPct val="90000"/>
            </a:lnSpc>
            <a:spcBef>
              <a:spcPct val="0"/>
            </a:spcBef>
            <a:spcAft>
              <a:spcPct val="15000"/>
            </a:spcAft>
            <a:buChar char="•"/>
          </a:pPr>
          <a:r>
            <a:rPr lang="en-US" sz="900" kern="1200" dirty="0"/>
            <a:t>Trained and coached 8 government/contract employees to be first-time Release Train Engineers</a:t>
          </a:r>
        </a:p>
        <a:p>
          <a:pPr marL="57150" lvl="1" indent="-57150" algn="l" defTabSz="400050">
            <a:lnSpc>
              <a:spcPct val="90000"/>
            </a:lnSpc>
            <a:spcBef>
              <a:spcPct val="0"/>
            </a:spcBef>
            <a:spcAft>
              <a:spcPct val="15000"/>
            </a:spcAft>
            <a:buChar char="•"/>
          </a:pPr>
          <a:r>
            <a:rPr lang="en-US" sz="900" kern="1200" dirty="0"/>
            <a:t>Better cross division collaboration and alignment via set Release Cycle Meetings</a:t>
          </a:r>
        </a:p>
        <a:p>
          <a:pPr marL="57150" lvl="1" indent="-57150" algn="l" defTabSz="400050">
            <a:lnSpc>
              <a:spcPct val="90000"/>
            </a:lnSpc>
            <a:spcBef>
              <a:spcPct val="0"/>
            </a:spcBef>
            <a:spcAft>
              <a:spcPct val="15000"/>
            </a:spcAft>
            <a:buChar char="•"/>
          </a:pPr>
          <a:r>
            <a:rPr lang="en-US" sz="900" kern="1200" dirty="0"/>
            <a:t>Allowing squads and trains to self-organize unconstrained by organizational boundaries</a:t>
          </a:r>
        </a:p>
        <a:p>
          <a:pPr marL="57150" lvl="1" indent="-57150" algn="l" defTabSz="400050">
            <a:lnSpc>
              <a:spcPct val="90000"/>
            </a:lnSpc>
            <a:spcBef>
              <a:spcPct val="0"/>
            </a:spcBef>
            <a:spcAft>
              <a:spcPct val="15000"/>
            </a:spcAft>
            <a:buChar char="•"/>
          </a:pPr>
          <a:r>
            <a:rPr lang="en-US" sz="900" kern="1200" dirty="0"/>
            <a:t>Tangible, live demos to external stakeholders, executives, and end users every Release</a:t>
          </a:r>
        </a:p>
        <a:p>
          <a:pPr marL="57150" lvl="1" indent="-57150" algn="l" defTabSz="400050">
            <a:lnSpc>
              <a:spcPct val="90000"/>
            </a:lnSpc>
            <a:spcBef>
              <a:spcPct val="0"/>
            </a:spcBef>
            <a:spcAft>
              <a:spcPct val="15000"/>
            </a:spcAft>
            <a:buChar char="•"/>
          </a:pPr>
          <a:r>
            <a:rPr lang="en-US" sz="900" kern="1200" dirty="0"/>
            <a:t>Staff felt more engaged, empowered, and motivated under the new process</a:t>
          </a:r>
        </a:p>
        <a:p>
          <a:pPr marL="57150" lvl="1" indent="-57150" algn="l" defTabSz="400050">
            <a:lnSpc>
              <a:spcPct val="90000"/>
            </a:lnSpc>
            <a:spcBef>
              <a:spcPct val="0"/>
            </a:spcBef>
            <a:spcAft>
              <a:spcPct val="15000"/>
            </a:spcAft>
            <a:buChar char="•"/>
          </a:pPr>
          <a:r>
            <a:rPr lang="en-US" sz="900" kern="1200" dirty="0"/>
            <a:t>Self-organization across units, squads, and divisions</a:t>
          </a:r>
        </a:p>
        <a:p>
          <a:pPr marL="57150" lvl="1" indent="-57150" algn="l" defTabSz="400050">
            <a:lnSpc>
              <a:spcPct val="90000"/>
            </a:lnSpc>
            <a:spcBef>
              <a:spcPct val="0"/>
            </a:spcBef>
            <a:spcAft>
              <a:spcPct val="15000"/>
            </a:spcAft>
            <a:buChar char="•"/>
          </a:pPr>
          <a:r>
            <a:rPr lang="en-US" sz="900" kern="1200" dirty="0"/>
            <a:t>Transformation leaders were charismatic, likeable, trustworthy and had strong interpersonal skills</a:t>
          </a:r>
        </a:p>
        <a:p>
          <a:pPr marL="57150" lvl="1" indent="-57150" algn="l" defTabSz="400050">
            <a:lnSpc>
              <a:spcPct val="90000"/>
            </a:lnSpc>
            <a:spcBef>
              <a:spcPct val="0"/>
            </a:spcBef>
            <a:spcAft>
              <a:spcPct val="15000"/>
            </a:spcAft>
            <a:buChar char="•"/>
          </a:pPr>
          <a:r>
            <a:rPr lang="en-US" sz="900" kern="1200" dirty="0"/>
            <a:t>Implementing agile incrementally and focusing on the basics then expanding agile techniques as teams/ARTs matured</a:t>
          </a:r>
        </a:p>
        <a:p>
          <a:pPr marL="57150" lvl="1" indent="-57150" algn="l" defTabSz="400050">
            <a:lnSpc>
              <a:spcPct val="90000"/>
            </a:lnSpc>
            <a:spcBef>
              <a:spcPct val="0"/>
            </a:spcBef>
            <a:spcAft>
              <a:spcPct val="15000"/>
            </a:spcAft>
            <a:buChar char="•"/>
          </a:pPr>
          <a:r>
            <a:rPr lang="en-US" sz="900" kern="1200" dirty="0"/>
            <a:t>Focus on sprint/release predictability vs. sprint/release velocity. This promoted better accuracy and predictability for internal and external stakeholder</a:t>
          </a:r>
        </a:p>
        <a:p>
          <a:pPr marL="57150" lvl="1" indent="-57150" algn="l" defTabSz="400050">
            <a:lnSpc>
              <a:spcPct val="90000"/>
            </a:lnSpc>
            <a:spcBef>
              <a:spcPct val="0"/>
            </a:spcBef>
            <a:spcAft>
              <a:spcPct val="15000"/>
            </a:spcAft>
            <a:buChar char="•"/>
          </a:pPr>
          <a:r>
            <a:rPr lang="en-US" sz="900" kern="1200" dirty="0"/>
            <a:t>Engaging external division in agile processes to share Feature/User Story requests prior to the start of each release.</a:t>
          </a:r>
        </a:p>
        <a:p>
          <a:pPr marL="57150" lvl="1" indent="-57150" algn="l" defTabSz="400050">
            <a:lnSpc>
              <a:spcPct val="90000"/>
            </a:lnSpc>
            <a:spcBef>
              <a:spcPct val="0"/>
            </a:spcBef>
            <a:spcAft>
              <a:spcPct val="15000"/>
            </a:spcAft>
            <a:buChar char="•"/>
          </a:pPr>
          <a:r>
            <a:rPr lang="en-US" sz="900" kern="1200" dirty="0"/>
            <a:t>New structure of SMs, RTEs, and VSEs helped blockers to be eliminated quicker</a:t>
          </a:r>
        </a:p>
        <a:p>
          <a:pPr marL="57150" lvl="1" indent="-57150" algn="l" defTabSz="400050">
            <a:lnSpc>
              <a:spcPct val="90000"/>
            </a:lnSpc>
            <a:spcBef>
              <a:spcPct val="0"/>
            </a:spcBef>
            <a:spcAft>
              <a:spcPct val="15000"/>
            </a:spcAft>
            <a:buChar char="•"/>
          </a:pPr>
          <a:r>
            <a:rPr lang="en-US" sz="900" kern="1200" dirty="0"/>
            <a:t>Many data calls have been eliminated because all work is tracked in one central location and managers have been coached to use the agile process/resources to get the information they need</a:t>
          </a:r>
        </a:p>
      </dsp:txBody>
      <dsp:txXfrm>
        <a:off x="18845" y="202305"/>
        <a:ext cx="4397717" cy="4871467"/>
      </dsp:txXfrm>
    </dsp:sp>
    <dsp:sp modelId="{6C15913C-A418-488D-8E77-7C8FB11420EC}">
      <dsp:nvSpPr>
        <dsp:cNvPr id="0" name=""/>
        <dsp:cNvSpPr/>
      </dsp:nvSpPr>
      <dsp:spPr>
        <a:xfrm>
          <a:off x="4834674" y="0"/>
          <a:ext cx="2986508" cy="2098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b="1" kern="1200"/>
            <a:t>What didn’t go well?</a:t>
          </a:r>
          <a:endParaRPr lang="en-US" sz="900" b="1" kern="1200" dirty="0"/>
        </a:p>
      </dsp:txBody>
      <dsp:txXfrm>
        <a:off x="4834674" y="0"/>
        <a:ext cx="2986508" cy="209808"/>
      </dsp:txXfrm>
    </dsp:sp>
    <dsp:sp modelId="{3DFB8026-7F4F-4B05-AF39-C5B32DE05C20}">
      <dsp:nvSpPr>
        <dsp:cNvPr id="0" name=""/>
        <dsp:cNvSpPr/>
      </dsp:nvSpPr>
      <dsp:spPr>
        <a:xfrm>
          <a:off x="4834674" y="209808"/>
          <a:ext cx="2986508" cy="485646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No standard Agile tool (JIRA) due to procurement/security issues</a:t>
          </a:r>
        </a:p>
        <a:p>
          <a:pPr marL="57150" lvl="1" indent="-57150" algn="l" defTabSz="400050">
            <a:lnSpc>
              <a:spcPct val="90000"/>
            </a:lnSpc>
            <a:spcBef>
              <a:spcPct val="0"/>
            </a:spcBef>
            <a:spcAft>
              <a:spcPct val="15000"/>
            </a:spcAft>
            <a:buChar char="•"/>
          </a:pPr>
          <a:r>
            <a:rPr lang="en-US" sz="900" kern="1200" dirty="0"/>
            <a:t>Other divisions/branches not Agile making decency management challenging</a:t>
          </a:r>
        </a:p>
        <a:p>
          <a:pPr marL="57150" lvl="1" indent="-57150" algn="l" defTabSz="400050">
            <a:lnSpc>
              <a:spcPct val="90000"/>
            </a:lnSpc>
            <a:spcBef>
              <a:spcPct val="0"/>
            </a:spcBef>
            <a:spcAft>
              <a:spcPct val="15000"/>
            </a:spcAft>
            <a:buChar char="•"/>
          </a:pPr>
          <a:r>
            <a:rPr lang="en-US" sz="900" kern="1200" dirty="0"/>
            <a:t>Took time to get security and finance engaged in agile process</a:t>
          </a:r>
        </a:p>
        <a:p>
          <a:pPr marL="57150" lvl="1" indent="-57150" algn="l" defTabSz="400050">
            <a:lnSpc>
              <a:spcPct val="90000"/>
            </a:lnSpc>
            <a:spcBef>
              <a:spcPct val="0"/>
            </a:spcBef>
            <a:spcAft>
              <a:spcPct val="15000"/>
            </a:spcAft>
            <a:buChar char="•"/>
          </a:pPr>
          <a:r>
            <a:rPr lang="en-US" sz="900" kern="1200" dirty="0"/>
            <a:t>Logistics for simultaneous Release Planning across 10 ARTs. Offsite locations do not have access to secret network where all work trackers are housed</a:t>
          </a:r>
        </a:p>
        <a:p>
          <a:pPr marL="57150" lvl="1" indent="-57150" algn="l" defTabSz="400050">
            <a:lnSpc>
              <a:spcPct val="90000"/>
            </a:lnSpc>
            <a:spcBef>
              <a:spcPct val="0"/>
            </a:spcBef>
            <a:spcAft>
              <a:spcPct val="15000"/>
            </a:spcAft>
            <a:buChar char="•"/>
          </a:pPr>
          <a:r>
            <a:rPr lang="en-US" sz="900" kern="1200" dirty="0"/>
            <a:t>3 ARTs in a different time-zone with limited travel budget. Tough to get regular agile training/on the ground coaching more than once a year</a:t>
          </a:r>
        </a:p>
        <a:p>
          <a:pPr marL="57150" lvl="1" indent="-57150" algn="l" defTabSz="400050">
            <a:lnSpc>
              <a:spcPct val="90000"/>
            </a:lnSpc>
            <a:spcBef>
              <a:spcPct val="0"/>
            </a:spcBef>
            <a:spcAft>
              <a:spcPct val="15000"/>
            </a:spcAft>
            <a:buChar char="•"/>
          </a:pPr>
          <a:r>
            <a:rPr lang="en-US" sz="900" kern="1200" dirty="0"/>
            <a:t>Tough for traditional mindsets to shift from Command and Control to Servant Leadership</a:t>
          </a:r>
        </a:p>
        <a:p>
          <a:pPr marL="57150" lvl="1" indent="-57150" algn="l" defTabSz="400050">
            <a:lnSpc>
              <a:spcPct val="90000"/>
            </a:lnSpc>
            <a:spcBef>
              <a:spcPct val="0"/>
            </a:spcBef>
            <a:spcAft>
              <a:spcPct val="15000"/>
            </a:spcAft>
            <a:buChar char="•"/>
          </a:pPr>
          <a:r>
            <a:rPr lang="en-US" sz="900" kern="1200" dirty="0"/>
            <a:t>Hard to locate rooms for Agile training and get individuals to dedicate a full 8 hours to training</a:t>
          </a:r>
        </a:p>
        <a:p>
          <a:pPr marL="57150" lvl="1" indent="-57150" algn="l" defTabSz="400050">
            <a:lnSpc>
              <a:spcPct val="90000"/>
            </a:lnSpc>
            <a:spcBef>
              <a:spcPct val="0"/>
            </a:spcBef>
            <a:spcAft>
              <a:spcPct val="15000"/>
            </a:spcAft>
            <a:buChar char="•"/>
          </a:pPr>
          <a:r>
            <a:rPr lang="en-US" sz="900" kern="1200" dirty="0"/>
            <a:t>Dated processes for managing “projects” and governance are not compatible with </a:t>
          </a:r>
          <a:r>
            <a:rPr lang="en-US" sz="900" kern="1200" dirty="0" err="1"/>
            <a:t>SAFe</a:t>
          </a:r>
          <a:r>
            <a:rPr lang="en-US" sz="900" kern="1200" dirty="0"/>
            <a:t> (there is no such thing as a “project”)</a:t>
          </a:r>
        </a:p>
        <a:p>
          <a:pPr marL="57150" lvl="1" indent="-57150" algn="l" defTabSz="400050">
            <a:lnSpc>
              <a:spcPct val="90000"/>
            </a:lnSpc>
            <a:spcBef>
              <a:spcPct val="0"/>
            </a:spcBef>
            <a:spcAft>
              <a:spcPct val="15000"/>
            </a:spcAft>
            <a:buChar char="•"/>
          </a:pPr>
          <a:r>
            <a:rPr lang="en-US" sz="900" kern="1200" dirty="0"/>
            <a:t>Legacy contracts preclude individual participation in Agile ceremonies and general processes</a:t>
          </a:r>
        </a:p>
        <a:p>
          <a:pPr marL="57150" lvl="1" indent="-57150" algn="l" defTabSz="400050">
            <a:lnSpc>
              <a:spcPct val="90000"/>
            </a:lnSpc>
            <a:spcBef>
              <a:spcPct val="0"/>
            </a:spcBef>
            <a:spcAft>
              <a:spcPct val="15000"/>
            </a:spcAft>
            <a:buChar char="•"/>
          </a:pPr>
          <a:r>
            <a:rPr lang="en-US" sz="900" kern="1200" dirty="0"/>
            <a:t>Initial push back from individuals saying that agile was “overwhelming” which stemmed from the fact that managers were keeping their old meetings and ways of doing business (i.e. status meetings, project presentations, unit meetings) while overlaying them with agile ceremonies </a:t>
          </a:r>
        </a:p>
        <a:p>
          <a:pPr marL="57150" lvl="1" indent="-57150" algn="l" defTabSz="400050">
            <a:lnSpc>
              <a:spcPct val="90000"/>
            </a:lnSpc>
            <a:spcBef>
              <a:spcPct val="0"/>
            </a:spcBef>
            <a:spcAft>
              <a:spcPct val="15000"/>
            </a:spcAft>
            <a:buChar char="•"/>
          </a:pPr>
          <a:r>
            <a:rPr lang="en-US" sz="900" kern="1200" dirty="0"/>
            <a:t>Initial pushback for tracking user stories and features in addition to the other administrative requirements (meetings and data calls)</a:t>
          </a:r>
        </a:p>
      </dsp:txBody>
      <dsp:txXfrm>
        <a:off x="4834674" y="209808"/>
        <a:ext cx="2986508" cy="4856461"/>
      </dsp:txXfrm>
    </dsp:sp>
    <dsp:sp modelId="{95A8931A-F4AD-4262-A41D-FF5FE7BC289C}">
      <dsp:nvSpPr>
        <dsp:cNvPr id="0" name=""/>
        <dsp:cNvSpPr/>
      </dsp:nvSpPr>
      <dsp:spPr>
        <a:xfrm>
          <a:off x="8239294" y="0"/>
          <a:ext cx="2986508" cy="2098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b="1" kern="1200" dirty="0"/>
            <a:t>What could have been done differently?</a:t>
          </a:r>
        </a:p>
      </dsp:txBody>
      <dsp:txXfrm>
        <a:off x="8239294" y="0"/>
        <a:ext cx="2986508" cy="209808"/>
      </dsp:txXfrm>
    </dsp:sp>
    <dsp:sp modelId="{754AE28D-340C-4975-8031-19E11A07DCF2}">
      <dsp:nvSpPr>
        <dsp:cNvPr id="0" name=""/>
        <dsp:cNvSpPr/>
      </dsp:nvSpPr>
      <dsp:spPr>
        <a:xfrm>
          <a:off x="8239294" y="209808"/>
          <a:ext cx="2986508" cy="485646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Created custom training sooner and trained full ARTs together prior to launching</a:t>
          </a:r>
        </a:p>
        <a:p>
          <a:pPr marL="57150" lvl="1" indent="-57150" algn="l" defTabSz="400050">
            <a:lnSpc>
              <a:spcPct val="90000"/>
            </a:lnSpc>
            <a:spcBef>
              <a:spcPct val="0"/>
            </a:spcBef>
            <a:spcAft>
              <a:spcPct val="15000"/>
            </a:spcAft>
            <a:buChar char="•"/>
          </a:pPr>
          <a:r>
            <a:rPr lang="en-US" sz="900" kern="1200" dirty="0"/>
            <a:t>Suggested/enforced the elimination and consolidation of non-agile meetings sooner</a:t>
          </a:r>
        </a:p>
        <a:p>
          <a:pPr marL="57150" lvl="1" indent="-57150" algn="l" defTabSz="400050">
            <a:lnSpc>
              <a:spcPct val="90000"/>
            </a:lnSpc>
            <a:spcBef>
              <a:spcPct val="0"/>
            </a:spcBef>
            <a:spcAft>
              <a:spcPct val="15000"/>
            </a:spcAft>
            <a:buChar char="•"/>
          </a:pPr>
          <a:r>
            <a:rPr lang="en-US" sz="900" kern="1200" dirty="0"/>
            <a:t>Have an Agile tool</a:t>
          </a:r>
        </a:p>
      </dsp:txBody>
      <dsp:txXfrm>
        <a:off x="8239294" y="209808"/>
        <a:ext cx="2986508" cy="48564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9C975-82F0-4641-899D-985D1D7766AA}">
      <dsp:nvSpPr>
        <dsp:cNvPr id="0" name=""/>
        <dsp:cNvSpPr/>
      </dsp:nvSpPr>
      <dsp:spPr>
        <a:xfrm>
          <a:off x="2946" y="30757"/>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Must have strong leadership dedication, buy-in and participation</a:t>
          </a:r>
        </a:p>
      </dsp:txBody>
      <dsp:txXfrm>
        <a:off x="2946" y="30757"/>
        <a:ext cx="2337792" cy="1402675"/>
      </dsp:txXfrm>
    </dsp:sp>
    <dsp:sp modelId="{2AA698EF-1992-48D3-AFE0-7BA41651EADA}">
      <dsp:nvSpPr>
        <dsp:cNvPr id="0" name=""/>
        <dsp:cNvSpPr/>
      </dsp:nvSpPr>
      <dsp:spPr>
        <a:xfrm>
          <a:off x="2574518" y="30757"/>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It is more important to align personalities/characteristics to roles instead of level/experience/certifications. Agile best practices and processes can be taught; personalities are harder to morph.</a:t>
          </a:r>
          <a:endParaRPr lang="en-US" sz="1000" kern="1200" dirty="0"/>
        </a:p>
      </dsp:txBody>
      <dsp:txXfrm>
        <a:off x="2574518" y="30757"/>
        <a:ext cx="2337792" cy="1402675"/>
      </dsp:txXfrm>
    </dsp:sp>
    <dsp:sp modelId="{00403809-DEE2-460F-B1AC-719917C0F094}">
      <dsp:nvSpPr>
        <dsp:cNvPr id="0" name=""/>
        <dsp:cNvSpPr/>
      </dsp:nvSpPr>
      <dsp:spPr>
        <a:xfrm>
          <a:off x="5146089" y="30757"/>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Implement Agile in an agile fashion. Minimize upfront planning and start by launching trains and getting people trained. Using the concept of MVP, get teams/trains started with the basics and then build as they mature.</a:t>
          </a:r>
          <a:endParaRPr lang="en-US" sz="1000" kern="1200" dirty="0"/>
        </a:p>
      </dsp:txBody>
      <dsp:txXfrm>
        <a:off x="5146089" y="30757"/>
        <a:ext cx="2337792" cy="1402675"/>
      </dsp:txXfrm>
    </dsp:sp>
    <dsp:sp modelId="{59C07540-9866-4709-B952-2AD6A18D7997}">
      <dsp:nvSpPr>
        <dsp:cNvPr id="0" name=""/>
        <dsp:cNvSpPr/>
      </dsp:nvSpPr>
      <dsp:spPr>
        <a:xfrm>
          <a:off x="7717661" y="30757"/>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Weighted Shortest Job First (WSJF) is a hard sell for traditional executives who struggle ignore sunk costs (ex: large waterfall Firm Fixed Price projects)</a:t>
          </a:r>
          <a:endParaRPr lang="en-US" sz="1000" kern="1200" dirty="0"/>
        </a:p>
      </dsp:txBody>
      <dsp:txXfrm>
        <a:off x="7717661" y="30757"/>
        <a:ext cx="2337792" cy="1402675"/>
      </dsp:txXfrm>
    </dsp:sp>
    <dsp:sp modelId="{C2089DFA-5F45-4AF7-B410-E1768DAE2954}">
      <dsp:nvSpPr>
        <dsp:cNvPr id="0" name=""/>
        <dsp:cNvSpPr/>
      </dsp:nvSpPr>
      <dsp:spPr>
        <a:xfrm>
          <a:off x="2946" y="1667212"/>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People will resist. This is when leadership is key. It only takes one successful Release, and in some cases one successful Sprint, for people to buy in.</a:t>
          </a:r>
          <a:endParaRPr lang="en-US" sz="1000" kern="1200" dirty="0"/>
        </a:p>
      </dsp:txBody>
      <dsp:txXfrm>
        <a:off x="2946" y="1667212"/>
        <a:ext cx="2337792" cy="1402675"/>
      </dsp:txXfrm>
    </dsp:sp>
    <dsp:sp modelId="{298E976A-D701-44BF-A0C1-7C1EE566CEF1}">
      <dsp:nvSpPr>
        <dsp:cNvPr id="0" name=""/>
        <dsp:cNvSpPr/>
      </dsp:nvSpPr>
      <dsp:spPr>
        <a:xfrm>
          <a:off x="2574518" y="1667212"/>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Often your harshest critics/resistors will become your strongest supporters/advocates</a:t>
          </a:r>
          <a:endParaRPr lang="en-US" sz="1000" kern="1200" dirty="0"/>
        </a:p>
      </dsp:txBody>
      <dsp:txXfrm>
        <a:off x="2574518" y="1667212"/>
        <a:ext cx="2337792" cy="1402675"/>
      </dsp:txXfrm>
    </dsp:sp>
    <dsp:sp modelId="{8AC1C56A-2AFA-478E-8B60-E67B63C2AE47}">
      <dsp:nvSpPr>
        <dsp:cNvPr id="0" name=""/>
        <dsp:cNvSpPr/>
      </dsp:nvSpPr>
      <dsp:spPr>
        <a:xfrm>
          <a:off x="5146089" y="1667212"/>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Ongoing, customized training is critical for a successful transition</a:t>
          </a:r>
          <a:endParaRPr lang="en-US" sz="1000" kern="1200" dirty="0"/>
        </a:p>
      </dsp:txBody>
      <dsp:txXfrm>
        <a:off x="5146089" y="1667212"/>
        <a:ext cx="2337792" cy="1402675"/>
      </dsp:txXfrm>
    </dsp:sp>
    <dsp:sp modelId="{24BE4C88-437D-4D3A-823C-1A0AB90C2F79}">
      <dsp:nvSpPr>
        <dsp:cNvPr id="0" name=""/>
        <dsp:cNvSpPr/>
      </dsp:nvSpPr>
      <dsp:spPr>
        <a:xfrm>
          <a:off x="7717661" y="1667212"/>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Even though ITID is agile, it is difficult to manage dependencies with external entities that are not Agile (security, other divisions, suppliers, legal, finance)</a:t>
          </a:r>
          <a:endParaRPr lang="en-US" sz="1000" kern="1200" dirty="0"/>
        </a:p>
      </dsp:txBody>
      <dsp:txXfrm>
        <a:off x="7717661" y="1667212"/>
        <a:ext cx="2337792" cy="1402675"/>
      </dsp:txXfrm>
    </dsp:sp>
    <dsp:sp modelId="{D57E385D-B150-45EB-B0D5-424C077AF871}">
      <dsp:nvSpPr>
        <dsp:cNvPr id="0" name=""/>
        <dsp:cNvSpPr/>
      </dsp:nvSpPr>
      <dsp:spPr>
        <a:xfrm>
          <a:off x="2946" y="3303666"/>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There are some people who will never “like” or “buy-in to” agile, this is ok, but needs to be combatted with strong leadership up front and swiftly so they are not enabled</a:t>
          </a:r>
          <a:endParaRPr lang="en-US" sz="1000" kern="1200" dirty="0"/>
        </a:p>
      </dsp:txBody>
      <dsp:txXfrm>
        <a:off x="2946" y="3303666"/>
        <a:ext cx="2337792" cy="1402675"/>
      </dsp:txXfrm>
    </dsp:sp>
    <dsp:sp modelId="{4E19ADC3-FA75-4D39-97B8-3AEA137D4A22}">
      <dsp:nvSpPr>
        <dsp:cNvPr id="0" name=""/>
        <dsp:cNvSpPr/>
      </dsp:nvSpPr>
      <dsp:spPr>
        <a:xfrm>
          <a:off x="2574518" y="3303666"/>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You need to be ready to counter false negative perceptions</a:t>
          </a:r>
          <a:endParaRPr lang="en-US" sz="1000" kern="1200" dirty="0"/>
        </a:p>
      </dsp:txBody>
      <dsp:txXfrm>
        <a:off x="2574518" y="3303666"/>
        <a:ext cx="2337792" cy="1402675"/>
      </dsp:txXfrm>
    </dsp:sp>
    <dsp:sp modelId="{427FD998-0E16-4678-AAB0-B5DAEEED2302}">
      <dsp:nvSpPr>
        <dsp:cNvPr id="0" name=""/>
        <dsp:cNvSpPr/>
      </dsp:nvSpPr>
      <dsp:spPr>
        <a:xfrm>
          <a:off x="5146089" y="3303666"/>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There is a constant level setting/pivoting going on to ensure that people are doing “agile” the right way. Many people think that they are implementing agile correctly yet they aren’t and it created problems. Training has helped to mitigate this and empowering all individuals to hold each other accountable.</a:t>
          </a:r>
        </a:p>
      </dsp:txBody>
      <dsp:txXfrm>
        <a:off x="5146089" y="3303666"/>
        <a:ext cx="2337792" cy="1402675"/>
      </dsp:txXfrm>
    </dsp:sp>
    <dsp:sp modelId="{E8D6BCF6-4FCA-4C00-96F9-6CDF2CE9AC89}">
      <dsp:nvSpPr>
        <dsp:cNvPr id="0" name=""/>
        <dsp:cNvSpPr/>
      </dsp:nvSpPr>
      <dsp:spPr>
        <a:xfrm>
          <a:off x="7717661" y="3303666"/>
          <a:ext cx="2337792" cy="1402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Prior to MITRE’s involvement individuals has never been given an opportunity to innovate or be creative. Innovation week was initially met with some angst and resistance because it was such a foreign concept to them. With leadership’s guidance and encouragement people got excited and came up with great ideas.</a:t>
          </a:r>
          <a:endParaRPr lang="en-US" sz="1000" kern="1200" dirty="0"/>
        </a:p>
      </dsp:txBody>
      <dsp:txXfrm>
        <a:off x="7717661" y="3303666"/>
        <a:ext cx="2337792" cy="14026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DE1FE9-CDF9-436B-B3D2-5AF6C8CE2ACA}"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A42DF7A-1A62-459B-B69C-0D8FDA6F252F}" type="slidenum">
              <a:rPr lang="en-US" smtClean="0"/>
              <a:t>‹#›</a:t>
            </a:fld>
            <a:endParaRPr lang="en-US"/>
          </a:p>
        </p:txBody>
      </p:sp>
    </p:spTree>
    <p:extLst>
      <p:ext uri="{BB962C8B-B14F-4D97-AF65-F5344CB8AC3E}">
        <p14:creationId xmlns:p14="http://schemas.microsoft.com/office/powerpoint/2010/main" val="80158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E1FE9-CDF9-436B-B3D2-5AF6C8CE2ACA}"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75015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E1FE9-CDF9-436B-B3D2-5AF6C8CE2ACA}"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52595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E1FE9-CDF9-436B-B3D2-5AF6C8CE2ACA}"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12869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25DE1FE9-CDF9-436B-B3D2-5AF6C8CE2ACA}" type="datetimeFigureOut">
              <a:rPr lang="en-US" smtClean="0"/>
              <a:t>11/17/2017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A42DF7A-1A62-459B-B69C-0D8FDA6F252F}" type="slidenum">
              <a:rPr lang="en-US" smtClean="0"/>
              <a:t>‹#›</a:t>
            </a:fld>
            <a:endParaRPr lang="en-US"/>
          </a:p>
        </p:txBody>
      </p:sp>
    </p:spTree>
    <p:extLst>
      <p:ext uri="{BB962C8B-B14F-4D97-AF65-F5344CB8AC3E}">
        <p14:creationId xmlns:p14="http://schemas.microsoft.com/office/powerpoint/2010/main" val="113740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DE1FE9-CDF9-436B-B3D2-5AF6C8CE2ACA}"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3247443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DE1FE9-CDF9-436B-B3D2-5AF6C8CE2ACA}" type="datetimeFigureOut">
              <a:rPr lang="en-US" smtClean="0"/>
              <a:t>11/17/2017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3911224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DE1FE9-CDF9-436B-B3D2-5AF6C8CE2ACA}" type="datetimeFigureOut">
              <a:rPr lang="en-US" smtClean="0"/>
              <a:t>11/17/2017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30530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E1FE9-CDF9-436B-B3D2-5AF6C8CE2ACA}" type="datetimeFigureOut">
              <a:rPr lang="en-US" smtClean="0"/>
              <a:t>11/17/2017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93844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DE1FE9-CDF9-436B-B3D2-5AF6C8CE2ACA}"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3892923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DE1FE9-CDF9-436B-B3D2-5AF6C8CE2ACA}" type="datetimeFigureOut">
              <a:rPr lang="en-US" smtClean="0"/>
              <a:t>11/17/2017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A42DF7A-1A62-459B-B69C-0D8FDA6F252F}" type="slidenum">
              <a:rPr lang="en-US" smtClean="0"/>
              <a:t>‹#›</a:t>
            </a:fld>
            <a:endParaRPr lang="en-US"/>
          </a:p>
        </p:txBody>
      </p:sp>
    </p:spTree>
    <p:extLst>
      <p:ext uri="{BB962C8B-B14F-4D97-AF65-F5344CB8AC3E}">
        <p14:creationId xmlns:p14="http://schemas.microsoft.com/office/powerpoint/2010/main" val="160509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5DE1FE9-CDF9-436B-B3D2-5AF6C8CE2ACA}" type="datetimeFigureOut">
              <a:rPr lang="en-US" smtClean="0"/>
              <a:t>11/17/2017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A42DF7A-1A62-459B-B69C-0D8FDA6F252F}" type="slidenum">
              <a:rPr lang="en-US" smtClean="0"/>
              <a:t>‹#›</a:t>
            </a:fld>
            <a:endParaRPr lang="en-US"/>
          </a:p>
        </p:txBody>
      </p:sp>
    </p:spTree>
    <p:extLst>
      <p:ext uri="{BB962C8B-B14F-4D97-AF65-F5344CB8AC3E}">
        <p14:creationId xmlns:p14="http://schemas.microsoft.com/office/powerpoint/2010/main" val="133477324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26F0-B57E-4029-A887-E1D1F8A7D208}"/>
              </a:ext>
            </a:extLst>
          </p:cNvPr>
          <p:cNvSpPr>
            <a:spLocks noGrp="1"/>
          </p:cNvSpPr>
          <p:nvPr>
            <p:ph type="ctrTitle"/>
          </p:nvPr>
        </p:nvSpPr>
        <p:spPr/>
        <p:txBody>
          <a:bodyPr/>
          <a:lstStyle/>
          <a:p>
            <a:r>
              <a:rPr lang="en-US" dirty="0"/>
              <a:t>FBI Agile Transformation</a:t>
            </a:r>
          </a:p>
        </p:txBody>
      </p:sp>
      <p:sp>
        <p:nvSpPr>
          <p:cNvPr id="3" name="Subtitle 2">
            <a:extLst>
              <a:ext uri="{FF2B5EF4-FFF2-40B4-BE49-F238E27FC236}">
                <a16:creationId xmlns:a16="http://schemas.microsoft.com/office/drawing/2014/main" id="{B153AC72-6350-405B-899F-8BC8D6E55CE3}"/>
              </a:ext>
            </a:extLst>
          </p:cNvPr>
          <p:cNvSpPr>
            <a:spLocks noGrp="1"/>
          </p:cNvSpPr>
          <p:nvPr>
            <p:ph type="subTitle" idx="1"/>
          </p:nvPr>
        </p:nvSpPr>
        <p:spPr/>
        <p:txBody>
          <a:bodyPr>
            <a:normAutofit fontScale="92500" lnSpcReduction="20000"/>
          </a:bodyPr>
          <a:lstStyle/>
          <a:p>
            <a:r>
              <a:rPr lang="en-US" dirty="0"/>
              <a:t>Carol Connors</a:t>
            </a:r>
          </a:p>
          <a:p>
            <a:r>
              <a:rPr lang="en-US" dirty="0"/>
              <a:t>Lead Agile Coach</a:t>
            </a:r>
          </a:p>
          <a:p>
            <a:r>
              <a:rPr lang="en-US" dirty="0"/>
              <a:t>Strategic Alignment and Organizational Transformation Task Lead</a:t>
            </a:r>
          </a:p>
        </p:txBody>
      </p:sp>
    </p:spTree>
    <p:extLst>
      <p:ext uri="{BB962C8B-B14F-4D97-AF65-F5344CB8AC3E}">
        <p14:creationId xmlns:p14="http://schemas.microsoft.com/office/powerpoint/2010/main" val="2200058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4A01-850D-48F6-98F4-E31E4890F90D}"/>
              </a:ext>
            </a:extLst>
          </p:cNvPr>
          <p:cNvSpPr>
            <a:spLocks noGrp="1"/>
          </p:cNvSpPr>
          <p:nvPr>
            <p:ph type="title"/>
          </p:nvPr>
        </p:nvSpPr>
        <p:spPr/>
        <p:txBody>
          <a:bodyPr/>
          <a:lstStyle/>
          <a:p>
            <a:r>
              <a:rPr lang="en-US" dirty="0"/>
              <a:t>Innovation Week</a:t>
            </a:r>
          </a:p>
        </p:txBody>
      </p:sp>
      <p:sp>
        <p:nvSpPr>
          <p:cNvPr id="3" name="Content Placeholder 2">
            <a:extLst>
              <a:ext uri="{FF2B5EF4-FFF2-40B4-BE49-F238E27FC236}">
                <a16:creationId xmlns:a16="http://schemas.microsoft.com/office/drawing/2014/main" id="{687F85B1-4A32-44F8-860E-DEF0AFD5D13D}"/>
              </a:ext>
            </a:extLst>
          </p:cNvPr>
          <p:cNvSpPr>
            <a:spLocks noGrp="1"/>
          </p:cNvSpPr>
          <p:nvPr>
            <p:ph idx="1"/>
          </p:nvPr>
        </p:nvSpPr>
        <p:spPr/>
        <p:txBody>
          <a:bodyPr>
            <a:normAutofit fontScale="92500" lnSpcReduction="20000"/>
          </a:bodyPr>
          <a:lstStyle/>
          <a:p>
            <a:r>
              <a:rPr lang="en-US" dirty="0"/>
              <a:t>The rules:</a:t>
            </a:r>
          </a:p>
          <a:p>
            <a:pPr lvl="1"/>
            <a:r>
              <a:rPr lang="en-US" dirty="0"/>
              <a:t>Work on whatever you want for a week</a:t>
            </a:r>
          </a:p>
          <a:p>
            <a:pPr lvl="1"/>
            <a:r>
              <a:rPr lang="en-US" dirty="0"/>
              <a:t>Inside or outside of lane</a:t>
            </a:r>
          </a:p>
          <a:p>
            <a:pPr lvl="1"/>
            <a:r>
              <a:rPr lang="en-US" dirty="0"/>
              <a:t>Can work individually, in pairs, or in groups</a:t>
            </a:r>
          </a:p>
          <a:p>
            <a:pPr lvl="1"/>
            <a:r>
              <a:rPr lang="en-US" dirty="0"/>
              <a:t>Just have something to show for it at the end of the week</a:t>
            </a:r>
          </a:p>
          <a:p>
            <a:pPr lvl="1"/>
            <a:r>
              <a:rPr lang="en-US" dirty="0"/>
              <a:t>Best Innovation Demos were showcased to leadership during Release Demos</a:t>
            </a:r>
          </a:p>
          <a:p>
            <a:pPr lvl="1"/>
            <a:endParaRPr lang="en-US" dirty="0"/>
          </a:p>
          <a:p>
            <a:r>
              <a:rPr lang="en-US" dirty="0"/>
              <a:t>Outcomes</a:t>
            </a:r>
          </a:p>
          <a:p>
            <a:pPr lvl="1"/>
            <a:r>
              <a:rPr lang="en-US" dirty="0"/>
              <a:t>42 Innovation Ideas submitted to the Idea Factory (cost savings, ROI, new ideas, improvements, tools)</a:t>
            </a:r>
          </a:p>
          <a:p>
            <a:pPr lvl="1"/>
            <a:r>
              <a:rPr lang="en-US" dirty="0"/>
              <a:t>35 ideas worked</a:t>
            </a:r>
          </a:p>
          <a:p>
            <a:pPr lvl="1"/>
            <a:r>
              <a:rPr lang="en-US" dirty="0"/>
              <a:t>28 ideas demoed</a:t>
            </a:r>
          </a:p>
          <a:p>
            <a:pPr lvl="1"/>
            <a:r>
              <a:rPr lang="en-US" dirty="0"/>
              <a:t>15 ideas added as Features/Epics</a:t>
            </a:r>
          </a:p>
          <a:p>
            <a:pPr lvl="1"/>
            <a:r>
              <a:rPr lang="en-US" dirty="0"/>
              <a:t>8 ideas were committed as features in this Release (will be deployed in Dec 2017)</a:t>
            </a:r>
          </a:p>
          <a:p>
            <a:pPr lvl="1"/>
            <a:r>
              <a:rPr lang="en-US" dirty="0"/>
              <a:t>300+ attendees</a:t>
            </a:r>
          </a:p>
        </p:txBody>
      </p:sp>
      <p:pic>
        <p:nvPicPr>
          <p:cNvPr id="4" name="Picture 3" descr="https://internal.fbinet.fbi/teamsites/ITID/Resources/Resources/Images/ReleaseCalendar.PNG">
            <a:extLst>
              <a:ext uri="{FF2B5EF4-FFF2-40B4-BE49-F238E27FC236}">
                <a16:creationId xmlns:a16="http://schemas.microsoft.com/office/drawing/2014/main" id="{952396B3-268F-4004-B42D-229DADEC9C2B}"/>
              </a:ext>
            </a:extLst>
          </p:cNvPr>
          <p:cNvPicPr/>
          <p:nvPr/>
        </p:nvPicPr>
        <p:blipFill rotWithShape="1">
          <a:blip r:embed="rId2" cstate="print">
            <a:extLst>
              <a:ext uri="{28A0092B-C50C-407E-A947-70E740481C1C}">
                <a14:useLocalDpi xmlns:a14="http://schemas.microsoft.com/office/drawing/2010/main" val="0"/>
              </a:ext>
            </a:extLst>
          </a:blip>
          <a:srcRect l="23702" r="50252" b="70058"/>
          <a:stretch/>
        </p:blipFill>
        <p:spPr bwMode="auto">
          <a:xfrm>
            <a:off x="7992533" y="220132"/>
            <a:ext cx="4199467" cy="3014135"/>
          </a:xfrm>
          <a:prstGeom prst="rect">
            <a:avLst/>
          </a:prstGeom>
          <a:noFill/>
          <a:ln>
            <a:noFill/>
          </a:ln>
        </p:spPr>
      </p:pic>
    </p:spTree>
    <p:extLst>
      <p:ext uri="{BB962C8B-B14F-4D97-AF65-F5344CB8AC3E}">
        <p14:creationId xmlns:p14="http://schemas.microsoft.com/office/powerpoint/2010/main" val="1018953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CAACD-8F04-488C-B4BA-39D296D95EE2}"/>
              </a:ext>
            </a:extLst>
          </p:cNvPr>
          <p:cNvSpPr>
            <a:spLocks noGrp="1"/>
          </p:cNvSpPr>
          <p:nvPr>
            <p:ph type="title"/>
          </p:nvPr>
        </p:nvSpPr>
        <p:spPr>
          <a:xfrm>
            <a:off x="1069848" y="484632"/>
            <a:ext cx="10298368" cy="1609344"/>
          </a:xfrm>
        </p:spPr>
        <p:txBody>
          <a:bodyPr/>
          <a:lstStyle/>
          <a:p>
            <a:r>
              <a:rPr lang="en-US" dirty="0"/>
              <a:t>Innovation Week – In the News!</a:t>
            </a:r>
          </a:p>
        </p:txBody>
      </p:sp>
      <p:sp>
        <p:nvSpPr>
          <p:cNvPr id="3" name="Content Placeholder 2">
            <a:extLst>
              <a:ext uri="{FF2B5EF4-FFF2-40B4-BE49-F238E27FC236}">
                <a16:creationId xmlns:a16="http://schemas.microsoft.com/office/drawing/2014/main" id="{14ECCCB8-BCAB-481D-83FB-8990B42F17B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432FFD8-E3E3-49EE-8ABC-110F29D0DEFE}"/>
              </a:ext>
            </a:extLst>
          </p:cNvPr>
          <p:cNvPicPr>
            <a:picLocks noChangeAspect="1"/>
          </p:cNvPicPr>
          <p:nvPr/>
        </p:nvPicPr>
        <p:blipFill>
          <a:blip r:embed="rId2"/>
          <a:stretch>
            <a:fillRect/>
          </a:stretch>
        </p:blipFill>
        <p:spPr>
          <a:xfrm>
            <a:off x="9722381" y="2742142"/>
            <a:ext cx="2460966" cy="4115858"/>
          </a:xfrm>
          <a:prstGeom prst="rect">
            <a:avLst/>
          </a:prstGeom>
        </p:spPr>
      </p:pic>
      <p:pic>
        <p:nvPicPr>
          <p:cNvPr id="5" name="Picture 4">
            <a:extLst>
              <a:ext uri="{FF2B5EF4-FFF2-40B4-BE49-F238E27FC236}">
                <a16:creationId xmlns:a16="http://schemas.microsoft.com/office/drawing/2014/main" id="{DE4E8F8E-FECF-4D79-8D1D-1B56F13F3329}"/>
              </a:ext>
            </a:extLst>
          </p:cNvPr>
          <p:cNvPicPr>
            <a:picLocks noChangeAspect="1"/>
          </p:cNvPicPr>
          <p:nvPr/>
        </p:nvPicPr>
        <p:blipFill rotWithShape="1">
          <a:blip r:embed="rId3"/>
          <a:srcRect l="16707"/>
          <a:stretch/>
        </p:blipFill>
        <p:spPr>
          <a:xfrm>
            <a:off x="5209292" y="1598226"/>
            <a:ext cx="4513089" cy="2974599"/>
          </a:xfrm>
          <a:prstGeom prst="rect">
            <a:avLst/>
          </a:prstGeom>
        </p:spPr>
      </p:pic>
      <p:pic>
        <p:nvPicPr>
          <p:cNvPr id="6" name="Picture 5">
            <a:extLst>
              <a:ext uri="{FF2B5EF4-FFF2-40B4-BE49-F238E27FC236}">
                <a16:creationId xmlns:a16="http://schemas.microsoft.com/office/drawing/2014/main" id="{22BBA7C2-53E1-464F-AA02-400C9527EA77}"/>
              </a:ext>
            </a:extLst>
          </p:cNvPr>
          <p:cNvPicPr>
            <a:picLocks noChangeAspect="1"/>
          </p:cNvPicPr>
          <p:nvPr/>
        </p:nvPicPr>
        <p:blipFill>
          <a:blip r:embed="rId4"/>
          <a:stretch>
            <a:fillRect/>
          </a:stretch>
        </p:blipFill>
        <p:spPr>
          <a:xfrm>
            <a:off x="0" y="3085526"/>
            <a:ext cx="5591175" cy="3886200"/>
          </a:xfrm>
          <a:prstGeom prst="rect">
            <a:avLst/>
          </a:prstGeom>
        </p:spPr>
      </p:pic>
    </p:spTree>
    <p:extLst>
      <p:ext uri="{BB962C8B-B14F-4D97-AF65-F5344CB8AC3E}">
        <p14:creationId xmlns:p14="http://schemas.microsoft.com/office/powerpoint/2010/main" val="146063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1516-7F7F-4E92-BA86-DC5BAD8272AC}"/>
              </a:ext>
            </a:extLst>
          </p:cNvPr>
          <p:cNvSpPr>
            <a:spLocks noGrp="1"/>
          </p:cNvSpPr>
          <p:nvPr>
            <p:ph type="title"/>
          </p:nvPr>
        </p:nvSpPr>
        <p:spPr>
          <a:xfrm>
            <a:off x="1069848" y="484632"/>
            <a:ext cx="10191276" cy="1609344"/>
          </a:xfrm>
        </p:spPr>
        <p:txBody>
          <a:bodyPr/>
          <a:lstStyle/>
          <a:p>
            <a:r>
              <a:rPr lang="en-US" dirty="0"/>
              <a:t>Innovation Idea – Agile Metrics</a:t>
            </a:r>
          </a:p>
        </p:txBody>
      </p:sp>
      <p:pic>
        <p:nvPicPr>
          <p:cNvPr id="5" name="Picture 4">
            <a:extLst>
              <a:ext uri="{FF2B5EF4-FFF2-40B4-BE49-F238E27FC236}">
                <a16:creationId xmlns:a16="http://schemas.microsoft.com/office/drawing/2014/main" id="{73BCB95F-571A-47A7-B82A-0A9125C226F5}"/>
              </a:ext>
            </a:extLst>
          </p:cNvPr>
          <p:cNvPicPr/>
          <p:nvPr/>
        </p:nvPicPr>
        <p:blipFill>
          <a:blip r:embed="rId2"/>
          <a:stretch>
            <a:fillRect/>
          </a:stretch>
        </p:blipFill>
        <p:spPr>
          <a:xfrm>
            <a:off x="2824548" y="1589902"/>
            <a:ext cx="6681875" cy="5128085"/>
          </a:xfrm>
          <a:prstGeom prst="rect">
            <a:avLst/>
          </a:prstGeom>
        </p:spPr>
      </p:pic>
    </p:spTree>
    <p:extLst>
      <p:ext uri="{BB962C8B-B14F-4D97-AF65-F5344CB8AC3E}">
        <p14:creationId xmlns:p14="http://schemas.microsoft.com/office/powerpoint/2010/main" val="2270872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1516-7F7F-4E92-BA86-DC5BAD8272AC}"/>
              </a:ext>
            </a:extLst>
          </p:cNvPr>
          <p:cNvSpPr>
            <a:spLocks noGrp="1"/>
          </p:cNvSpPr>
          <p:nvPr>
            <p:ph type="title"/>
          </p:nvPr>
        </p:nvSpPr>
        <p:spPr>
          <a:xfrm>
            <a:off x="1069848" y="484632"/>
            <a:ext cx="10191276" cy="1609344"/>
          </a:xfrm>
        </p:spPr>
        <p:txBody>
          <a:bodyPr/>
          <a:lstStyle/>
          <a:p>
            <a:r>
              <a:rPr lang="en-US" dirty="0"/>
              <a:t>Innovation Idea – Agile Metrics</a:t>
            </a:r>
          </a:p>
        </p:txBody>
      </p:sp>
      <p:pic>
        <p:nvPicPr>
          <p:cNvPr id="4" name="Content Placeholder 3">
            <a:extLst>
              <a:ext uri="{FF2B5EF4-FFF2-40B4-BE49-F238E27FC236}">
                <a16:creationId xmlns:a16="http://schemas.microsoft.com/office/drawing/2014/main" id="{8DBD9B17-4FD9-4BEF-B19C-695EEC031A87}"/>
              </a:ext>
            </a:extLst>
          </p:cNvPr>
          <p:cNvPicPr>
            <a:picLocks noGrp="1"/>
          </p:cNvPicPr>
          <p:nvPr>
            <p:ph idx="1"/>
          </p:nvPr>
        </p:nvPicPr>
        <p:blipFill>
          <a:blip r:embed="rId2"/>
          <a:stretch>
            <a:fillRect/>
          </a:stretch>
        </p:blipFill>
        <p:spPr>
          <a:xfrm>
            <a:off x="83940" y="2175478"/>
            <a:ext cx="5926231" cy="4051300"/>
          </a:xfrm>
          <a:prstGeom prst="rect">
            <a:avLst/>
          </a:prstGeom>
        </p:spPr>
      </p:pic>
      <p:pic>
        <p:nvPicPr>
          <p:cNvPr id="5" name="Picture 4">
            <a:extLst>
              <a:ext uri="{FF2B5EF4-FFF2-40B4-BE49-F238E27FC236}">
                <a16:creationId xmlns:a16="http://schemas.microsoft.com/office/drawing/2014/main" id="{35A185B5-5850-4367-A5DF-0D07CD655996}"/>
              </a:ext>
            </a:extLst>
          </p:cNvPr>
          <p:cNvPicPr/>
          <p:nvPr/>
        </p:nvPicPr>
        <p:blipFill>
          <a:blip r:embed="rId3"/>
          <a:stretch>
            <a:fillRect/>
          </a:stretch>
        </p:blipFill>
        <p:spPr>
          <a:xfrm>
            <a:off x="6248400" y="1924335"/>
            <a:ext cx="5943600" cy="4553585"/>
          </a:xfrm>
          <a:prstGeom prst="rect">
            <a:avLst/>
          </a:prstGeom>
        </p:spPr>
      </p:pic>
    </p:spTree>
    <p:extLst>
      <p:ext uri="{BB962C8B-B14F-4D97-AF65-F5344CB8AC3E}">
        <p14:creationId xmlns:p14="http://schemas.microsoft.com/office/powerpoint/2010/main" val="3624756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1516-7F7F-4E92-BA86-DC5BAD8272AC}"/>
              </a:ext>
            </a:extLst>
          </p:cNvPr>
          <p:cNvSpPr>
            <a:spLocks noGrp="1"/>
          </p:cNvSpPr>
          <p:nvPr>
            <p:ph type="title"/>
          </p:nvPr>
        </p:nvSpPr>
        <p:spPr>
          <a:xfrm>
            <a:off x="1069848" y="484632"/>
            <a:ext cx="10191276" cy="1609344"/>
          </a:xfrm>
        </p:spPr>
        <p:txBody>
          <a:bodyPr/>
          <a:lstStyle/>
          <a:p>
            <a:r>
              <a:rPr lang="en-US" dirty="0"/>
              <a:t>Innovation Idea – Agile Metrics</a:t>
            </a:r>
          </a:p>
        </p:txBody>
      </p:sp>
      <p:sp>
        <p:nvSpPr>
          <p:cNvPr id="3" name="Content Placeholder 2">
            <a:extLst>
              <a:ext uri="{FF2B5EF4-FFF2-40B4-BE49-F238E27FC236}">
                <a16:creationId xmlns:a16="http://schemas.microsoft.com/office/drawing/2014/main" id="{F4BFA593-4456-4D99-A0BD-52D9B925F38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32A2A4A-832E-4E8D-ACCC-5660DA329E79}"/>
              </a:ext>
            </a:extLst>
          </p:cNvPr>
          <p:cNvPicPr/>
          <p:nvPr/>
        </p:nvPicPr>
        <p:blipFill>
          <a:blip r:embed="rId2"/>
          <a:stretch>
            <a:fillRect/>
          </a:stretch>
        </p:blipFill>
        <p:spPr>
          <a:xfrm>
            <a:off x="1532239" y="1746421"/>
            <a:ext cx="9174850" cy="4693246"/>
          </a:xfrm>
          <a:prstGeom prst="rect">
            <a:avLst/>
          </a:prstGeom>
        </p:spPr>
      </p:pic>
    </p:spTree>
    <p:extLst>
      <p:ext uri="{BB962C8B-B14F-4D97-AF65-F5344CB8AC3E}">
        <p14:creationId xmlns:p14="http://schemas.microsoft.com/office/powerpoint/2010/main" val="386169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14BF-F8B4-45CD-B617-CE8B301C1453}"/>
              </a:ext>
            </a:extLst>
          </p:cNvPr>
          <p:cNvSpPr>
            <a:spLocks noGrp="1"/>
          </p:cNvSpPr>
          <p:nvPr>
            <p:ph type="title"/>
          </p:nvPr>
        </p:nvSpPr>
        <p:spPr>
          <a:xfrm>
            <a:off x="757881" y="484632"/>
            <a:ext cx="11434119" cy="1609344"/>
          </a:xfrm>
        </p:spPr>
        <p:txBody>
          <a:bodyPr/>
          <a:lstStyle/>
          <a:p>
            <a:r>
              <a:rPr lang="en-US" dirty="0"/>
              <a:t>Prioritization Review Board (PRB)</a:t>
            </a:r>
          </a:p>
        </p:txBody>
      </p:sp>
      <p:pic>
        <p:nvPicPr>
          <p:cNvPr id="5" name="Picture 4">
            <a:extLst>
              <a:ext uri="{FF2B5EF4-FFF2-40B4-BE49-F238E27FC236}">
                <a16:creationId xmlns:a16="http://schemas.microsoft.com/office/drawing/2014/main" id="{1D0B5FD6-774F-40B7-929F-CB05CBE171A3}"/>
              </a:ext>
            </a:extLst>
          </p:cNvPr>
          <p:cNvPicPr>
            <a:picLocks noChangeAspect="1"/>
          </p:cNvPicPr>
          <p:nvPr/>
        </p:nvPicPr>
        <p:blipFill rotWithShape="1">
          <a:blip r:embed="rId2"/>
          <a:srcRect t="10038"/>
          <a:stretch/>
        </p:blipFill>
        <p:spPr>
          <a:xfrm>
            <a:off x="186656" y="1736995"/>
            <a:ext cx="11824784" cy="3417875"/>
          </a:xfrm>
          <a:prstGeom prst="rect">
            <a:avLst/>
          </a:prstGeom>
        </p:spPr>
      </p:pic>
      <p:sp>
        <p:nvSpPr>
          <p:cNvPr id="7" name="Rectangle 6">
            <a:extLst>
              <a:ext uri="{FF2B5EF4-FFF2-40B4-BE49-F238E27FC236}">
                <a16:creationId xmlns:a16="http://schemas.microsoft.com/office/drawing/2014/main" id="{775301A9-D537-40BD-8EE8-B49ED81D5112}"/>
              </a:ext>
            </a:extLst>
          </p:cNvPr>
          <p:cNvSpPr/>
          <p:nvPr/>
        </p:nvSpPr>
        <p:spPr>
          <a:xfrm>
            <a:off x="2018309" y="5103674"/>
            <a:ext cx="8161478" cy="1754326"/>
          </a:xfrm>
          <a:prstGeom prst="rect">
            <a:avLst/>
          </a:prstGeom>
        </p:spPr>
        <p:txBody>
          <a:bodyPr wrap="square">
            <a:spAutoFit/>
          </a:bodyPr>
          <a:lstStyle/>
          <a:p>
            <a:pPr lvl="0"/>
            <a:r>
              <a:rPr lang="en-US" b="1" dirty="0"/>
              <a:t>Evaluates and Prioritizes Newly Submitted Epics. </a:t>
            </a:r>
            <a:r>
              <a:rPr lang="en-US" dirty="0"/>
              <a:t>The PRB must evaluate and prioritize newly submitted Epics and on-going Epics using Weighted Shortest Job First (WSJF) each Release Cycle</a:t>
            </a:r>
          </a:p>
          <a:p>
            <a:pPr lvl="0"/>
            <a:r>
              <a:rPr lang="en-US" b="1" dirty="0"/>
              <a:t>Reviews and Re-</a:t>
            </a:r>
            <a:r>
              <a:rPr lang="en-US" b="1" dirty="0" err="1"/>
              <a:t>Priorititzes</a:t>
            </a:r>
            <a:r>
              <a:rPr lang="en-US" b="1" dirty="0"/>
              <a:t> In Progress Epics: </a:t>
            </a:r>
            <a:r>
              <a:rPr lang="en-US" dirty="0"/>
              <a:t>An Epic Health will be presented to the PRB by the Epic Owner at the end of each Release Cycle so they can vote to continue, pause, terminate, pivot, or complete the epic. </a:t>
            </a:r>
          </a:p>
        </p:txBody>
      </p:sp>
    </p:spTree>
    <p:extLst>
      <p:ext uri="{BB962C8B-B14F-4D97-AF65-F5344CB8AC3E}">
        <p14:creationId xmlns:p14="http://schemas.microsoft.com/office/powerpoint/2010/main" val="390586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3734-790B-4F7E-872E-8D35FEF3702D}"/>
              </a:ext>
            </a:extLst>
          </p:cNvPr>
          <p:cNvSpPr>
            <a:spLocks noGrp="1"/>
          </p:cNvSpPr>
          <p:nvPr>
            <p:ph type="title"/>
          </p:nvPr>
        </p:nvSpPr>
        <p:spPr/>
        <p:txBody>
          <a:bodyPr/>
          <a:lstStyle/>
          <a:p>
            <a:r>
              <a:rPr lang="en-US" dirty="0"/>
              <a:t>PRB Mission</a:t>
            </a:r>
          </a:p>
        </p:txBody>
      </p:sp>
      <p:sp>
        <p:nvSpPr>
          <p:cNvPr id="4" name="Content Placeholder 2">
            <a:extLst>
              <a:ext uri="{FF2B5EF4-FFF2-40B4-BE49-F238E27FC236}">
                <a16:creationId xmlns:a16="http://schemas.microsoft.com/office/drawing/2014/main" id="{ECFF9B16-C0B2-49EF-96CB-A8876191A0B8}"/>
              </a:ext>
            </a:extLst>
          </p:cNvPr>
          <p:cNvSpPr>
            <a:spLocks noGrp="1"/>
          </p:cNvSpPr>
          <p:nvPr>
            <p:ph idx="1"/>
          </p:nvPr>
        </p:nvSpPr>
        <p:spPr>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“The IT Infrastructure Division (ITID) employs the Agile Methodology as a best practice for managing initiatives that serves the following goals: adaptive planning, evolutionary development, early delivery, and continuous improvement.  As part of the Agile Methodology, ITID instituted a Prioritization Review Board (PRB).  The mission of the PRB is to review, prioritize, and vote on large, cross-cutting initiatives that are substantial in size and scope, also known as Epics, on a pre-set cadence tied to ITID’s Agile release cycles.”</a:t>
            </a:r>
          </a:p>
          <a:p>
            <a:pPr marL="0" indent="0">
              <a:buNone/>
            </a:pPr>
            <a:endParaRPr lang="en-US" dirty="0"/>
          </a:p>
        </p:txBody>
      </p:sp>
    </p:spTree>
    <p:extLst>
      <p:ext uri="{BB962C8B-B14F-4D97-AF65-F5344CB8AC3E}">
        <p14:creationId xmlns:p14="http://schemas.microsoft.com/office/powerpoint/2010/main" val="1176223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8F42-CC4E-45BC-B094-980B22F8EA41}"/>
              </a:ext>
            </a:extLst>
          </p:cNvPr>
          <p:cNvSpPr>
            <a:spLocks noGrp="1"/>
          </p:cNvSpPr>
          <p:nvPr>
            <p:ph type="title"/>
          </p:nvPr>
        </p:nvSpPr>
        <p:spPr/>
        <p:txBody>
          <a:bodyPr/>
          <a:lstStyle/>
          <a:p>
            <a:r>
              <a:rPr lang="en-US" dirty="0"/>
              <a:t>Epic Process</a:t>
            </a:r>
          </a:p>
        </p:txBody>
      </p:sp>
      <p:pic>
        <p:nvPicPr>
          <p:cNvPr id="75" name="Content Placeholder 74">
            <a:extLst>
              <a:ext uri="{FF2B5EF4-FFF2-40B4-BE49-F238E27FC236}">
                <a16:creationId xmlns:a16="http://schemas.microsoft.com/office/drawing/2014/main" id="{0E3AF143-6FA6-4B8B-BD90-576D1088AC55}"/>
              </a:ext>
            </a:extLst>
          </p:cNvPr>
          <p:cNvPicPr>
            <a:picLocks noGrp="1" noChangeAspect="1"/>
          </p:cNvPicPr>
          <p:nvPr>
            <p:ph idx="1"/>
          </p:nvPr>
        </p:nvPicPr>
        <p:blipFill>
          <a:blip r:embed="rId2"/>
          <a:stretch>
            <a:fillRect/>
          </a:stretch>
        </p:blipFill>
        <p:spPr>
          <a:xfrm>
            <a:off x="1996578" y="1629689"/>
            <a:ext cx="8204940" cy="4779577"/>
          </a:xfrm>
          <a:prstGeom prst="rect">
            <a:avLst/>
          </a:prstGeom>
        </p:spPr>
      </p:pic>
    </p:spTree>
    <p:extLst>
      <p:ext uri="{BB962C8B-B14F-4D97-AF65-F5344CB8AC3E}">
        <p14:creationId xmlns:p14="http://schemas.microsoft.com/office/powerpoint/2010/main" val="357030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2349-B0B2-43F0-9F95-559C267885AC}"/>
              </a:ext>
            </a:extLst>
          </p:cNvPr>
          <p:cNvSpPr>
            <a:spLocks noGrp="1"/>
          </p:cNvSpPr>
          <p:nvPr>
            <p:ph type="title"/>
          </p:nvPr>
        </p:nvSpPr>
        <p:spPr>
          <a:xfrm>
            <a:off x="1069847" y="484632"/>
            <a:ext cx="11240685" cy="1609344"/>
          </a:xfrm>
        </p:spPr>
        <p:txBody>
          <a:bodyPr/>
          <a:lstStyle/>
          <a:p>
            <a:r>
              <a:rPr lang="en-US" dirty="0"/>
              <a:t>Agile Article in Branch Newsletter</a:t>
            </a:r>
          </a:p>
        </p:txBody>
      </p:sp>
      <p:pic>
        <p:nvPicPr>
          <p:cNvPr id="5" name="Content Placeholder 4" descr="Newspaper">
            <a:extLst>
              <a:ext uri="{FF2B5EF4-FFF2-40B4-BE49-F238E27FC236}">
                <a16:creationId xmlns:a16="http://schemas.microsoft.com/office/drawing/2014/main" id="{2330E0F4-8218-4F65-9A31-AB7190C1BAF6}"/>
              </a:ext>
            </a:extLst>
          </p:cNvPr>
          <p:cNvPicPr>
            <a:picLocks noGrp="1" noChangeAspect="1"/>
          </p:cNvPicPr>
          <p:nvPr>
            <p:ph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447" y="800100"/>
            <a:ext cx="914400" cy="914400"/>
          </a:xfrm>
        </p:spPr>
      </p:pic>
      <p:pic>
        <p:nvPicPr>
          <p:cNvPr id="3" name="Picture 2">
            <a:extLst>
              <a:ext uri="{FF2B5EF4-FFF2-40B4-BE49-F238E27FC236}">
                <a16:creationId xmlns:a16="http://schemas.microsoft.com/office/drawing/2014/main" id="{EF023A4D-7832-497A-B1D7-CF5EE264E5DF}"/>
              </a:ext>
            </a:extLst>
          </p:cNvPr>
          <p:cNvPicPr>
            <a:picLocks noChangeAspect="1"/>
          </p:cNvPicPr>
          <p:nvPr/>
        </p:nvPicPr>
        <p:blipFill>
          <a:blip r:embed="rId4"/>
          <a:stretch>
            <a:fillRect/>
          </a:stretch>
        </p:blipFill>
        <p:spPr>
          <a:xfrm>
            <a:off x="203201" y="1646911"/>
            <a:ext cx="3914386" cy="5206326"/>
          </a:xfrm>
          <a:prstGeom prst="rect">
            <a:avLst/>
          </a:prstGeom>
        </p:spPr>
      </p:pic>
      <p:pic>
        <p:nvPicPr>
          <p:cNvPr id="4" name="Picture 3">
            <a:extLst>
              <a:ext uri="{FF2B5EF4-FFF2-40B4-BE49-F238E27FC236}">
                <a16:creationId xmlns:a16="http://schemas.microsoft.com/office/drawing/2014/main" id="{29C1F861-0163-4F4F-97F2-A7BBFC25E2B8}"/>
              </a:ext>
            </a:extLst>
          </p:cNvPr>
          <p:cNvPicPr>
            <a:picLocks noChangeAspect="1"/>
          </p:cNvPicPr>
          <p:nvPr/>
        </p:nvPicPr>
        <p:blipFill>
          <a:blip r:embed="rId5"/>
          <a:stretch>
            <a:fillRect/>
          </a:stretch>
        </p:blipFill>
        <p:spPr>
          <a:xfrm>
            <a:off x="4070351" y="2580000"/>
            <a:ext cx="2871736" cy="3855109"/>
          </a:xfrm>
          <a:prstGeom prst="rect">
            <a:avLst/>
          </a:prstGeom>
        </p:spPr>
      </p:pic>
      <p:pic>
        <p:nvPicPr>
          <p:cNvPr id="6" name="Picture 5">
            <a:extLst>
              <a:ext uri="{FF2B5EF4-FFF2-40B4-BE49-F238E27FC236}">
                <a16:creationId xmlns:a16="http://schemas.microsoft.com/office/drawing/2014/main" id="{46C747D7-E624-432B-9162-8E26C3A884A0}"/>
              </a:ext>
            </a:extLst>
          </p:cNvPr>
          <p:cNvPicPr>
            <a:picLocks noChangeAspect="1"/>
          </p:cNvPicPr>
          <p:nvPr/>
        </p:nvPicPr>
        <p:blipFill>
          <a:blip r:embed="rId6"/>
          <a:stretch>
            <a:fillRect/>
          </a:stretch>
        </p:blipFill>
        <p:spPr>
          <a:xfrm>
            <a:off x="6927330" y="1646911"/>
            <a:ext cx="2900411" cy="3790062"/>
          </a:xfrm>
          <a:prstGeom prst="rect">
            <a:avLst/>
          </a:prstGeom>
        </p:spPr>
      </p:pic>
      <p:pic>
        <p:nvPicPr>
          <p:cNvPr id="7" name="Picture 6">
            <a:extLst>
              <a:ext uri="{FF2B5EF4-FFF2-40B4-BE49-F238E27FC236}">
                <a16:creationId xmlns:a16="http://schemas.microsoft.com/office/drawing/2014/main" id="{0D65C7F2-6535-4A02-8F95-B56650B63B3D}"/>
              </a:ext>
            </a:extLst>
          </p:cNvPr>
          <p:cNvPicPr>
            <a:picLocks noChangeAspect="1"/>
          </p:cNvPicPr>
          <p:nvPr/>
        </p:nvPicPr>
        <p:blipFill>
          <a:blip r:embed="rId7"/>
          <a:stretch>
            <a:fillRect/>
          </a:stretch>
        </p:blipFill>
        <p:spPr>
          <a:xfrm>
            <a:off x="9522941" y="5215347"/>
            <a:ext cx="2641420" cy="1641080"/>
          </a:xfrm>
          <a:prstGeom prst="rect">
            <a:avLst/>
          </a:prstGeom>
        </p:spPr>
      </p:pic>
    </p:spTree>
    <p:extLst>
      <p:ext uri="{BB962C8B-B14F-4D97-AF65-F5344CB8AC3E}">
        <p14:creationId xmlns:p14="http://schemas.microsoft.com/office/powerpoint/2010/main" val="167220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107C-D3C1-482B-BDA0-DEBB4CE6D72F}"/>
              </a:ext>
            </a:extLst>
          </p:cNvPr>
          <p:cNvSpPr>
            <a:spLocks noGrp="1"/>
          </p:cNvSpPr>
          <p:nvPr>
            <p:ph type="title"/>
          </p:nvPr>
        </p:nvSpPr>
        <p:spPr/>
        <p:txBody>
          <a:bodyPr/>
          <a:lstStyle/>
          <a:p>
            <a:r>
              <a:rPr lang="en-US" dirty="0"/>
              <a:t>Successes</a:t>
            </a:r>
          </a:p>
        </p:txBody>
      </p:sp>
      <p:graphicFrame>
        <p:nvGraphicFramePr>
          <p:cNvPr id="4" name="Content Placeholder 3">
            <a:extLst>
              <a:ext uri="{FF2B5EF4-FFF2-40B4-BE49-F238E27FC236}">
                <a16:creationId xmlns:a16="http://schemas.microsoft.com/office/drawing/2014/main" id="{2D2ABBCB-1ABB-4DAB-9E86-664DFA92B0C1}"/>
              </a:ext>
            </a:extLst>
          </p:cNvPr>
          <p:cNvGraphicFramePr>
            <a:graphicFrameLocks noGrp="1"/>
          </p:cNvGraphicFramePr>
          <p:nvPr>
            <p:ph idx="1"/>
            <p:extLst>
              <p:ext uri="{D42A27DB-BD31-4B8C-83A1-F6EECF244321}">
                <p14:modId xmlns:p14="http://schemas.microsoft.com/office/powerpoint/2010/main" val="1447781095"/>
              </p:ext>
            </p:extLst>
          </p:nvPr>
        </p:nvGraphicFramePr>
        <p:xfrm>
          <a:off x="1069975" y="1861751"/>
          <a:ext cx="10058400" cy="4596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8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FADE-D68C-4B99-BC56-1A1224235B8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06CFD0E-A184-499E-AF42-F401704556E3}"/>
              </a:ext>
            </a:extLst>
          </p:cNvPr>
          <p:cNvSpPr>
            <a:spLocks noGrp="1"/>
          </p:cNvSpPr>
          <p:nvPr>
            <p:ph idx="1"/>
          </p:nvPr>
        </p:nvSpPr>
        <p:spPr/>
        <p:txBody>
          <a:bodyPr>
            <a:normAutofit fontScale="85000" lnSpcReduction="20000"/>
          </a:bodyPr>
          <a:lstStyle/>
          <a:p>
            <a:r>
              <a:rPr lang="en-US" dirty="0"/>
              <a:t>IT Infrastructure Division</a:t>
            </a:r>
          </a:p>
          <a:p>
            <a:pPr lvl="1"/>
            <a:r>
              <a:rPr lang="en-US" dirty="0"/>
              <a:t>Provides </a:t>
            </a:r>
            <a:r>
              <a:rPr lang="en-US" dirty="0">
                <a:ea typeface="Calibri" panose="020F0502020204030204" pitchFamily="34" charset="0"/>
                <a:cs typeface="Times New Roman" panose="02020603050405020304" pitchFamily="18" charset="0"/>
              </a:rPr>
              <a:t>infrastructure for 56,000 people around the globe</a:t>
            </a:r>
          </a:p>
          <a:p>
            <a:pPr lvl="1"/>
            <a:r>
              <a:rPr lang="en-US" dirty="0">
                <a:ea typeface="Calibri" panose="020F0502020204030204" pitchFamily="34" charset="0"/>
                <a:cs typeface="Times New Roman" panose="02020603050405020304" pitchFamily="18" charset="0"/>
              </a:rPr>
              <a:t>The backbone of FBI IT- accounts, skype, conferencing, data centers, networks, laptops, phones, email, and much more!</a:t>
            </a:r>
          </a:p>
          <a:p>
            <a:pPr lvl="1"/>
            <a:r>
              <a:rPr lang="en-US" dirty="0">
                <a:ea typeface="Calibri" panose="020F0502020204030204" pitchFamily="34" charset="0"/>
                <a:cs typeface="Times New Roman" panose="02020603050405020304" pitchFamily="18" charset="0"/>
              </a:rPr>
              <a:t>36,000 mobile devices</a:t>
            </a:r>
          </a:p>
          <a:p>
            <a:pPr lvl="1"/>
            <a:r>
              <a:rPr lang="en-US" dirty="0">
                <a:ea typeface="Calibri" panose="020F0502020204030204" pitchFamily="34" charset="0"/>
                <a:cs typeface="Times New Roman" panose="02020603050405020304" pitchFamily="18" charset="0"/>
              </a:rPr>
              <a:t>100,000 workstations</a:t>
            </a:r>
          </a:p>
          <a:p>
            <a:pPr lvl="1"/>
            <a:r>
              <a:rPr lang="en-US" dirty="0">
                <a:ea typeface="Calibri" panose="020F0502020204030204" pitchFamily="34" charset="0"/>
                <a:cs typeface="Times New Roman" panose="02020603050405020304" pitchFamily="18" charset="0"/>
              </a:rPr>
              <a:t>4 enclaves </a:t>
            </a:r>
          </a:p>
          <a:p>
            <a:pPr lvl="1"/>
            <a:r>
              <a:rPr lang="en-US" dirty="0"/>
              <a:t>Vision- </a:t>
            </a:r>
            <a:r>
              <a:rPr lang="en-US" i="1" dirty="0"/>
              <a:t>“Better, Faster, Stronger”</a:t>
            </a:r>
          </a:p>
          <a:p>
            <a:pPr lvl="1"/>
            <a:r>
              <a:rPr lang="en-US" dirty="0"/>
              <a:t>Mission- “</a:t>
            </a:r>
            <a:r>
              <a:rPr lang="en-US" altLang="en-US" i="1" dirty="0"/>
              <a:t>Provide the FBI with IT Infrastructure services that are agile and innovative in support of the FBI’s mission”</a:t>
            </a:r>
            <a:endParaRPr lang="en-US" dirty="0"/>
          </a:p>
          <a:p>
            <a:r>
              <a:rPr lang="en-US" dirty="0"/>
              <a:t>650+ people: DC, West Virginia, Idaho</a:t>
            </a:r>
          </a:p>
          <a:p>
            <a:r>
              <a:rPr lang="en-US" dirty="0"/>
              <a:t>$213 million budget </a:t>
            </a:r>
          </a:p>
          <a:p>
            <a:r>
              <a:rPr lang="en-US" dirty="0"/>
              <a:t>National Program Review reported- lack of cross unit/division collaboration, lack of executive roadmap/ upper management guidance, lack of documentation, no transparency or visibility</a:t>
            </a:r>
          </a:p>
          <a:p>
            <a:r>
              <a:rPr lang="en-US" dirty="0"/>
              <a:t>Success with Mobility ART received executive attention and led them to engage MITRE to implement Agile across the entire division</a:t>
            </a:r>
          </a:p>
          <a:p>
            <a:endParaRPr lang="en-US" dirty="0"/>
          </a:p>
        </p:txBody>
      </p:sp>
    </p:spTree>
    <p:extLst>
      <p:ext uri="{BB962C8B-B14F-4D97-AF65-F5344CB8AC3E}">
        <p14:creationId xmlns:p14="http://schemas.microsoft.com/office/powerpoint/2010/main" val="3312405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664A-6384-4AD9-99FD-B8071D3E4D8E}"/>
              </a:ext>
            </a:extLst>
          </p:cNvPr>
          <p:cNvSpPr>
            <a:spLocks noGrp="1"/>
          </p:cNvSpPr>
          <p:nvPr>
            <p:ph type="title"/>
          </p:nvPr>
        </p:nvSpPr>
        <p:spPr/>
        <p:txBody>
          <a:bodyPr/>
          <a:lstStyle/>
          <a:p>
            <a:r>
              <a:rPr lang="en-US" dirty="0"/>
              <a:t>Retrospective – Month 10</a:t>
            </a:r>
          </a:p>
        </p:txBody>
      </p:sp>
      <p:graphicFrame>
        <p:nvGraphicFramePr>
          <p:cNvPr id="4" name="Content Placeholder 3">
            <a:extLst>
              <a:ext uri="{FF2B5EF4-FFF2-40B4-BE49-F238E27FC236}">
                <a16:creationId xmlns:a16="http://schemas.microsoft.com/office/drawing/2014/main" id="{38836BF2-E83D-43B0-B40F-388004193C95}"/>
              </a:ext>
            </a:extLst>
          </p:cNvPr>
          <p:cNvGraphicFramePr>
            <a:graphicFrameLocks noGrp="1"/>
          </p:cNvGraphicFramePr>
          <p:nvPr>
            <p:ph idx="1"/>
            <p:extLst>
              <p:ext uri="{D42A27DB-BD31-4B8C-83A1-F6EECF244321}">
                <p14:modId xmlns:p14="http://schemas.microsoft.com/office/powerpoint/2010/main" val="3101941709"/>
              </p:ext>
            </p:extLst>
          </p:nvPr>
        </p:nvGraphicFramePr>
        <p:xfrm>
          <a:off x="444842" y="1631093"/>
          <a:ext cx="11244649" cy="5066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840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0F1A-4797-4472-8F93-F752E0AF6692}"/>
              </a:ext>
            </a:extLst>
          </p:cNvPr>
          <p:cNvSpPr>
            <a:spLocks noGrp="1"/>
          </p:cNvSpPr>
          <p:nvPr>
            <p:ph type="title"/>
          </p:nvPr>
        </p:nvSpPr>
        <p:spPr/>
        <p:txBody>
          <a:bodyPr/>
          <a:lstStyle/>
          <a:p>
            <a:r>
              <a:rPr lang="en-US" dirty="0"/>
              <a:t>Lessons Learned</a:t>
            </a:r>
          </a:p>
        </p:txBody>
      </p:sp>
      <p:graphicFrame>
        <p:nvGraphicFramePr>
          <p:cNvPr id="5" name="Content Placeholder 4">
            <a:extLst>
              <a:ext uri="{FF2B5EF4-FFF2-40B4-BE49-F238E27FC236}">
                <a16:creationId xmlns:a16="http://schemas.microsoft.com/office/drawing/2014/main" id="{7F821AD9-28AA-4B07-89E8-00D94841DDC2}"/>
              </a:ext>
            </a:extLst>
          </p:cNvPr>
          <p:cNvGraphicFramePr>
            <a:graphicFrameLocks noGrp="1"/>
          </p:cNvGraphicFramePr>
          <p:nvPr>
            <p:ph idx="1"/>
            <p:extLst>
              <p:ext uri="{D42A27DB-BD31-4B8C-83A1-F6EECF244321}">
                <p14:modId xmlns:p14="http://schemas.microsoft.com/office/powerpoint/2010/main" val="2135045349"/>
              </p:ext>
            </p:extLst>
          </p:nvPr>
        </p:nvGraphicFramePr>
        <p:xfrm>
          <a:off x="1069975" y="1870075"/>
          <a:ext cx="10058400" cy="473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163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A1F3-6C14-4D01-9A5E-D5B5F6BFDD16}"/>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898AE68E-976E-4BBF-B31C-2E4C1B905C20}"/>
              </a:ext>
            </a:extLst>
          </p:cNvPr>
          <p:cNvSpPr>
            <a:spLocks noGrp="1"/>
          </p:cNvSpPr>
          <p:nvPr>
            <p:ph idx="1"/>
          </p:nvPr>
        </p:nvSpPr>
        <p:spPr/>
        <p:txBody>
          <a:bodyPr/>
          <a:lstStyle/>
          <a:p>
            <a:r>
              <a:rPr lang="en-US" dirty="0"/>
              <a:t>Expand to branch and beyond (external units West Virginia, Quantico, CIO Office) </a:t>
            </a:r>
          </a:p>
        </p:txBody>
      </p:sp>
      <p:pic>
        <p:nvPicPr>
          <p:cNvPr id="5" name="Picture 4">
            <a:extLst>
              <a:ext uri="{FF2B5EF4-FFF2-40B4-BE49-F238E27FC236}">
                <a16:creationId xmlns:a16="http://schemas.microsoft.com/office/drawing/2014/main" id="{2A8429D3-199A-4C40-AC2A-53B33C60E464}"/>
              </a:ext>
            </a:extLst>
          </p:cNvPr>
          <p:cNvPicPr/>
          <p:nvPr/>
        </p:nvPicPr>
        <p:blipFill rotWithShape="1">
          <a:blip r:embed="rId2"/>
          <a:srcRect l="10080" t="10280" r="53522" b="14710"/>
          <a:stretch/>
        </p:blipFill>
        <p:spPr>
          <a:xfrm>
            <a:off x="2810933" y="2534486"/>
            <a:ext cx="6349524" cy="4069514"/>
          </a:xfrm>
          <a:prstGeom prst="rect">
            <a:avLst/>
          </a:prstGeom>
        </p:spPr>
      </p:pic>
      <p:sp>
        <p:nvSpPr>
          <p:cNvPr id="6" name="Rectangle 5">
            <a:extLst>
              <a:ext uri="{FF2B5EF4-FFF2-40B4-BE49-F238E27FC236}">
                <a16:creationId xmlns:a16="http://schemas.microsoft.com/office/drawing/2014/main" id="{05A00DF6-EF1B-4FB0-B313-97A36B020ABC}"/>
              </a:ext>
            </a:extLst>
          </p:cNvPr>
          <p:cNvSpPr/>
          <p:nvPr/>
        </p:nvSpPr>
        <p:spPr>
          <a:xfrm>
            <a:off x="6366933" y="3268133"/>
            <a:ext cx="2099734" cy="314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7B3D0710-DA71-499B-ABED-1E1941481A0E}"/>
              </a:ext>
            </a:extLst>
          </p:cNvPr>
          <p:cNvSpPr/>
          <p:nvPr/>
        </p:nvSpPr>
        <p:spPr>
          <a:xfrm rot="5400000">
            <a:off x="5630331" y="4715935"/>
            <a:ext cx="474136" cy="728134"/>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7899743F-AC45-49EC-B659-48C5873964E7}"/>
              </a:ext>
            </a:extLst>
          </p:cNvPr>
          <p:cNvSpPr/>
          <p:nvPr/>
        </p:nvSpPr>
        <p:spPr>
          <a:xfrm rot="5400000">
            <a:off x="4759958" y="4495708"/>
            <a:ext cx="474136" cy="2468880"/>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16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513F-6793-46FB-B3DD-C05B0B68317D}"/>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A15CB634-567A-4A73-9B2E-05159AE46A0E}"/>
              </a:ext>
            </a:extLst>
          </p:cNvPr>
          <p:cNvSpPr>
            <a:spLocks noGrp="1"/>
          </p:cNvSpPr>
          <p:nvPr>
            <p:ph idx="1"/>
          </p:nvPr>
        </p:nvSpPr>
        <p:spPr/>
        <p:txBody>
          <a:bodyPr>
            <a:normAutofit fontScale="92500" lnSpcReduction="20000"/>
          </a:bodyPr>
          <a:lstStyle/>
          <a:p>
            <a:r>
              <a:rPr lang="en-US" dirty="0"/>
              <a:t>Launched 100% of division in 5 months</a:t>
            </a:r>
          </a:p>
          <a:p>
            <a:r>
              <a:rPr lang="en-US" dirty="0"/>
              <a:t>Promoted self organization across squads, units, divisions </a:t>
            </a:r>
          </a:p>
          <a:p>
            <a:r>
              <a:rPr lang="en-US" dirty="0"/>
              <a:t>9 ARTs, 60+ squads, 650+ people</a:t>
            </a:r>
          </a:p>
          <a:p>
            <a:r>
              <a:rPr lang="en-US" dirty="0"/>
              <a:t>Created Agile Transformation website</a:t>
            </a:r>
          </a:p>
          <a:p>
            <a:r>
              <a:rPr lang="en-US" dirty="0"/>
              <a:t>Created tracking tool (in absence of JIRA)</a:t>
            </a:r>
          </a:p>
          <a:p>
            <a:r>
              <a:rPr lang="en-US" dirty="0"/>
              <a:t>Created Custom Agile class for infrastructure teams</a:t>
            </a:r>
          </a:p>
          <a:p>
            <a:r>
              <a:rPr lang="en-US" dirty="0"/>
              <a:t>Trained Traditional PMs in Agile/</a:t>
            </a:r>
            <a:r>
              <a:rPr lang="en-US" dirty="0" err="1"/>
              <a:t>SAFe</a:t>
            </a:r>
            <a:r>
              <a:rPr lang="en-US" dirty="0"/>
              <a:t> to serve as POs, SMs or RTEs</a:t>
            </a:r>
          </a:p>
          <a:p>
            <a:r>
              <a:rPr lang="en-US" dirty="0"/>
              <a:t>Trained 8 first time government/contractor RTEs</a:t>
            </a:r>
          </a:p>
          <a:p>
            <a:r>
              <a:rPr lang="en-US" dirty="0"/>
              <a:t>Conducted on-going training for ITID, CIO, Security, Branch Front Office, Other divisions</a:t>
            </a:r>
          </a:p>
          <a:p>
            <a:r>
              <a:rPr lang="en-US" dirty="0"/>
              <a:t>Launched Prioritization Review Board</a:t>
            </a:r>
          </a:p>
          <a:p>
            <a:r>
              <a:rPr lang="en-US" dirty="0"/>
              <a:t>Conducted Innovation Week</a:t>
            </a:r>
          </a:p>
        </p:txBody>
      </p:sp>
    </p:spTree>
    <p:extLst>
      <p:ext uri="{BB962C8B-B14F-4D97-AF65-F5344CB8AC3E}">
        <p14:creationId xmlns:p14="http://schemas.microsoft.com/office/powerpoint/2010/main" val="80103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89E9-1D1F-42F9-88AB-D2B3EF832F7B}"/>
              </a:ext>
            </a:extLst>
          </p:cNvPr>
          <p:cNvSpPr>
            <a:spLocks noGrp="1"/>
          </p:cNvSpPr>
          <p:nvPr>
            <p:ph type="title"/>
          </p:nvPr>
        </p:nvSpPr>
        <p:spPr/>
        <p:txBody>
          <a:bodyPr/>
          <a:lstStyle/>
          <a:p>
            <a:r>
              <a:rPr lang="en-US" dirty="0"/>
              <a:t>ITID’s Structure</a:t>
            </a:r>
          </a:p>
        </p:txBody>
      </p:sp>
      <p:pic>
        <p:nvPicPr>
          <p:cNvPr id="4" name="Picture 3">
            <a:extLst>
              <a:ext uri="{FF2B5EF4-FFF2-40B4-BE49-F238E27FC236}">
                <a16:creationId xmlns:a16="http://schemas.microsoft.com/office/drawing/2014/main" id="{FFA37C21-F0A8-4E58-A1E3-74826D9FEF4A}"/>
              </a:ext>
            </a:extLst>
          </p:cNvPr>
          <p:cNvPicPr/>
          <p:nvPr/>
        </p:nvPicPr>
        <p:blipFill>
          <a:blip r:embed="rId2"/>
          <a:stretch>
            <a:fillRect/>
          </a:stretch>
        </p:blipFill>
        <p:spPr>
          <a:xfrm>
            <a:off x="2266153" y="1678992"/>
            <a:ext cx="7665789" cy="4935624"/>
          </a:xfrm>
          <a:prstGeom prst="rect">
            <a:avLst/>
          </a:prstGeom>
        </p:spPr>
      </p:pic>
      <p:sp>
        <p:nvSpPr>
          <p:cNvPr id="5" name="Rectangle 4">
            <a:extLst>
              <a:ext uri="{FF2B5EF4-FFF2-40B4-BE49-F238E27FC236}">
                <a16:creationId xmlns:a16="http://schemas.microsoft.com/office/drawing/2014/main" id="{62C8B3BF-4625-4A00-8C3A-03B159384180}"/>
              </a:ext>
            </a:extLst>
          </p:cNvPr>
          <p:cNvSpPr/>
          <p:nvPr/>
        </p:nvSpPr>
        <p:spPr>
          <a:xfrm>
            <a:off x="8756823" y="1894702"/>
            <a:ext cx="848496" cy="319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Prioritization Review Board</a:t>
            </a:r>
          </a:p>
        </p:txBody>
      </p:sp>
      <p:sp>
        <p:nvSpPr>
          <p:cNvPr id="6" name="Rectangle 5">
            <a:extLst>
              <a:ext uri="{FF2B5EF4-FFF2-40B4-BE49-F238E27FC236}">
                <a16:creationId xmlns:a16="http://schemas.microsoft.com/office/drawing/2014/main" id="{57938DEB-F67B-45C3-970B-60B823D6663E}"/>
              </a:ext>
            </a:extLst>
          </p:cNvPr>
          <p:cNvSpPr/>
          <p:nvPr/>
        </p:nvSpPr>
        <p:spPr>
          <a:xfrm>
            <a:off x="2557850" y="1894702"/>
            <a:ext cx="848496" cy="319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Epic Ninjas and Epic Owners</a:t>
            </a:r>
          </a:p>
        </p:txBody>
      </p:sp>
    </p:spTree>
    <p:extLst>
      <p:ext uri="{BB962C8B-B14F-4D97-AF65-F5344CB8AC3E}">
        <p14:creationId xmlns:p14="http://schemas.microsoft.com/office/powerpoint/2010/main" val="199430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9B66-0D54-4464-812D-961112BD8DB1}"/>
              </a:ext>
            </a:extLst>
          </p:cNvPr>
          <p:cNvSpPr>
            <a:spLocks noGrp="1"/>
          </p:cNvSpPr>
          <p:nvPr>
            <p:ph type="title"/>
          </p:nvPr>
        </p:nvSpPr>
        <p:spPr>
          <a:xfrm>
            <a:off x="1069847" y="484632"/>
            <a:ext cx="10614153" cy="1609344"/>
          </a:xfrm>
        </p:spPr>
        <p:txBody>
          <a:bodyPr/>
          <a:lstStyle/>
          <a:p>
            <a:r>
              <a:rPr lang="en-US" dirty="0"/>
              <a:t>Common Calendar and Cadence</a:t>
            </a:r>
          </a:p>
        </p:txBody>
      </p:sp>
      <p:sp>
        <p:nvSpPr>
          <p:cNvPr id="3" name="Content Placeholder 2">
            <a:extLst>
              <a:ext uri="{FF2B5EF4-FFF2-40B4-BE49-F238E27FC236}">
                <a16:creationId xmlns:a16="http://schemas.microsoft.com/office/drawing/2014/main" id="{1489749A-47EA-454C-9A68-218D03CAC952}"/>
              </a:ext>
            </a:extLst>
          </p:cNvPr>
          <p:cNvSpPr>
            <a:spLocks noGrp="1"/>
          </p:cNvSpPr>
          <p:nvPr>
            <p:ph idx="1"/>
          </p:nvPr>
        </p:nvSpPr>
        <p:spPr/>
        <p:txBody>
          <a:bodyPr/>
          <a:lstStyle/>
          <a:p>
            <a:endParaRPr lang="en-US"/>
          </a:p>
        </p:txBody>
      </p:sp>
      <p:pic>
        <p:nvPicPr>
          <p:cNvPr id="4" name="Picture 3" descr="https://internal.fbinet.fbi/teamsites/ITID/Resources/Resources/Images/ReleaseCalendar.PNG">
            <a:extLst>
              <a:ext uri="{FF2B5EF4-FFF2-40B4-BE49-F238E27FC236}">
                <a16:creationId xmlns:a16="http://schemas.microsoft.com/office/drawing/2014/main" id="{E687A2DB-6371-4B06-ABAE-E5F10B651E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853" y="2136479"/>
            <a:ext cx="6436148" cy="4344960"/>
          </a:xfrm>
          <a:prstGeom prst="rect">
            <a:avLst/>
          </a:prstGeom>
          <a:noFill/>
          <a:ln>
            <a:noFill/>
          </a:ln>
        </p:spPr>
      </p:pic>
      <p:pic>
        <p:nvPicPr>
          <p:cNvPr id="5" name="Picture 4">
            <a:extLst>
              <a:ext uri="{FF2B5EF4-FFF2-40B4-BE49-F238E27FC236}">
                <a16:creationId xmlns:a16="http://schemas.microsoft.com/office/drawing/2014/main" id="{AAE7E088-863E-419A-ABFF-497375BC4CAC}"/>
              </a:ext>
            </a:extLst>
          </p:cNvPr>
          <p:cNvPicPr>
            <a:picLocks noChangeAspect="1"/>
          </p:cNvPicPr>
          <p:nvPr/>
        </p:nvPicPr>
        <p:blipFill>
          <a:blip r:embed="rId3"/>
          <a:stretch>
            <a:fillRect/>
          </a:stretch>
        </p:blipFill>
        <p:spPr>
          <a:xfrm>
            <a:off x="6654800" y="2121408"/>
            <a:ext cx="5537200" cy="4218462"/>
          </a:xfrm>
          <a:prstGeom prst="rect">
            <a:avLst/>
          </a:prstGeom>
        </p:spPr>
      </p:pic>
    </p:spTree>
    <p:extLst>
      <p:ext uri="{BB962C8B-B14F-4D97-AF65-F5344CB8AC3E}">
        <p14:creationId xmlns:p14="http://schemas.microsoft.com/office/powerpoint/2010/main" val="391795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C8F59-9CF9-4DF4-877E-A69C41154253}"/>
              </a:ext>
            </a:extLst>
          </p:cNvPr>
          <p:cNvPicPr>
            <a:picLocks noChangeAspect="1"/>
          </p:cNvPicPr>
          <p:nvPr/>
        </p:nvPicPr>
        <p:blipFill>
          <a:blip r:embed="rId2"/>
          <a:stretch>
            <a:fillRect/>
          </a:stretch>
        </p:blipFill>
        <p:spPr>
          <a:xfrm>
            <a:off x="5779901" y="3214838"/>
            <a:ext cx="6335097" cy="3555829"/>
          </a:xfrm>
          <a:prstGeom prst="rect">
            <a:avLst/>
          </a:prstGeom>
        </p:spPr>
      </p:pic>
      <p:sp>
        <p:nvSpPr>
          <p:cNvPr id="2" name="Title 1">
            <a:extLst>
              <a:ext uri="{FF2B5EF4-FFF2-40B4-BE49-F238E27FC236}">
                <a16:creationId xmlns:a16="http://schemas.microsoft.com/office/drawing/2014/main" id="{F7C0B246-F1B9-4D4F-8163-98AE3D26D19B}"/>
              </a:ext>
            </a:extLst>
          </p:cNvPr>
          <p:cNvSpPr>
            <a:spLocks noGrp="1"/>
          </p:cNvSpPr>
          <p:nvPr>
            <p:ph type="title"/>
          </p:nvPr>
        </p:nvSpPr>
        <p:spPr>
          <a:xfrm>
            <a:off x="1069848" y="484632"/>
            <a:ext cx="10058400" cy="1609344"/>
          </a:xfrm>
        </p:spPr>
        <p:txBody>
          <a:bodyPr/>
          <a:lstStyle/>
          <a:p>
            <a:r>
              <a:rPr lang="en-US" dirty="0"/>
              <a:t>Custom Class</a:t>
            </a:r>
          </a:p>
        </p:txBody>
      </p:sp>
      <p:pic>
        <p:nvPicPr>
          <p:cNvPr id="7" name="Picture 6">
            <a:extLst>
              <a:ext uri="{FF2B5EF4-FFF2-40B4-BE49-F238E27FC236}">
                <a16:creationId xmlns:a16="http://schemas.microsoft.com/office/drawing/2014/main" id="{317167C0-F0E2-4CA6-8656-DA20B8F8D21F}"/>
              </a:ext>
            </a:extLst>
          </p:cNvPr>
          <p:cNvPicPr>
            <a:picLocks noChangeAspect="1"/>
          </p:cNvPicPr>
          <p:nvPr/>
        </p:nvPicPr>
        <p:blipFill>
          <a:blip r:embed="rId3"/>
          <a:stretch>
            <a:fillRect/>
          </a:stretch>
        </p:blipFill>
        <p:spPr>
          <a:xfrm>
            <a:off x="5881726" y="243332"/>
            <a:ext cx="5784151" cy="3265985"/>
          </a:xfrm>
          <a:prstGeom prst="rect">
            <a:avLst/>
          </a:prstGeom>
        </p:spPr>
      </p:pic>
      <p:pic>
        <p:nvPicPr>
          <p:cNvPr id="8" name="Picture 7">
            <a:extLst>
              <a:ext uri="{FF2B5EF4-FFF2-40B4-BE49-F238E27FC236}">
                <a16:creationId xmlns:a16="http://schemas.microsoft.com/office/drawing/2014/main" id="{F2B2D8C9-2794-4857-BEF2-8D943148594A}"/>
              </a:ext>
            </a:extLst>
          </p:cNvPr>
          <p:cNvPicPr>
            <a:picLocks noChangeAspect="1"/>
          </p:cNvPicPr>
          <p:nvPr/>
        </p:nvPicPr>
        <p:blipFill>
          <a:blip r:embed="rId4"/>
          <a:stretch>
            <a:fillRect/>
          </a:stretch>
        </p:blipFill>
        <p:spPr>
          <a:xfrm>
            <a:off x="207004" y="1610670"/>
            <a:ext cx="5543150" cy="3163330"/>
          </a:xfrm>
          <a:prstGeom prst="rect">
            <a:avLst/>
          </a:prstGeom>
        </p:spPr>
      </p:pic>
      <p:pic>
        <p:nvPicPr>
          <p:cNvPr id="9" name="Picture 8">
            <a:extLst>
              <a:ext uri="{FF2B5EF4-FFF2-40B4-BE49-F238E27FC236}">
                <a16:creationId xmlns:a16="http://schemas.microsoft.com/office/drawing/2014/main" id="{68E98F28-6963-4F39-B2E9-B818532D6E33}"/>
              </a:ext>
            </a:extLst>
          </p:cNvPr>
          <p:cNvPicPr>
            <a:picLocks noChangeAspect="1"/>
          </p:cNvPicPr>
          <p:nvPr/>
        </p:nvPicPr>
        <p:blipFill>
          <a:blip r:embed="rId5"/>
          <a:stretch>
            <a:fillRect/>
          </a:stretch>
        </p:blipFill>
        <p:spPr>
          <a:xfrm>
            <a:off x="2146433" y="4533186"/>
            <a:ext cx="4079187" cy="2324814"/>
          </a:xfrm>
          <a:prstGeom prst="rect">
            <a:avLst/>
          </a:prstGeom>
        </p:spPr>
      </p:pic>
    </p:spTree>
    <p:extLst>
      <p:ext uri="{BB962C8B-B14F-4D97-AF65-F5344CB8AC3E}">
        <p14:creationId xmlns:p14="http://schemas.microsoft.com/office/powerpoint/2010/main" val="204340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D718-9AD7-4A2E-BB20-674B710D1ACC}"/>
              </a:ext>
            </a:extLst>
          </p:cNvPr>
          <p:cNvSpPr>
            <a:spLocks noGrp="1"/>
          </p:cNvSpPr>
          <p:nvPr>
            <p:ph type="title"/>
          </p:nvPr>
        </p:nvSpPr>
        <p:spPr/>
        <p:txBody>
          <a:bodyPr/>
          <a:lstStyle/>
          <a:p>
            <a:r>
              <a:rPr lang="en-US" dirty="0"/>
              <a:t>Website</a:t>
            </a:r>
          </a:p>
        </p:txBody>
      </p:sp>
      <p:sp>
        <p:nvSpPr>
          <p:cNvPr id="3" name="Content Placeholder 2">
            <a:extLst>
              <a:ext uri="{FF2B5EF4-FFF2-40B4-BE49-F238E27FC236}">
                <a16:creationId xmlns:a16="http://schemas.microsoft.com/office/drawing/2014/main" id="{ED028ECC-D9D0-44A0-99FA-EDB0C473548C}"/>
              </a:ext>
            </a:extLst>
          </p:cNvPr>
          <p:cNvSpPr>
            <a:spLocks noGrp="1"/>
          </p:cNvSpPr>
          <p:nvPr>
            <p:ph idx="1"/>
          </p:nvPr>
        </p:nvSpPr>
        <p:spPr>
          <a:xfrm>
            <a:off x="1069848" y="1862667"/>
            <a:ext cx="10058400" cy="4818219"/>
          </a:xfrm>
        </p:spPr>
        <p:txBody>
          <a:bodyPr>
            <a:normAutofit fontScale="92500" lnSpcReduction="20000"/>
          </a:bodyPr>
          <a:lstStyle/>
          <a:p>
            <a:pPr lvl="0"/>
            <a:r>
              <a:rPr lang="en-US" dirty="0"/>
              <a:t>ITID’s Strategic Theme</a:t>
            </a:r>
          </a:p>
          <a:p>
            <a:pPr lvl="0"/>
            <a:r>
              <a:rPr lang="en-US" dirty="0"/>
              <a:t>ITID’s Calendar</a:t>
            </a:r>
          </a:p>
          <a:p>
            <a:pPr lvl="0"/>
            <a:r>
              <a:rPr lang="en-US" dirty="0"/>
              <a:t>Pages for each ART: </a:t>
            </a:r>
          </a:p>
          <a:p>
            <a:pPr lvl="1"/>
            <a:r>
              <a:rPr lang="en-US" dirty="0"/>
              <a:t>leadership structure</a:t>
            </a:r>
          </a:p>
          <a:p>
            <a:pPr lvl="1"/>
            <a:r>
              <a:rPr lang="en-US" dirty="0"/>
              <a:t>vision</a:t>
            </a:r>
          </a:p>
          <a:p>
            <a:pPr lvl="1"/>
            <a:r>
              <a:rPr lang="en-US" dirty="0"/>
              <a:t>feature backlog link</a:t>
            </a:r>
          </a:p>
          <a:p>
            <a:pPr lvl="1"/>
            <a:r>
              <a:rPr lang="en-US" dirty="0"/>
              <a:t>sprint tracker link</a:t>
            </a:r>
          </a:p>
          <a:p>
            <a:pPr lvl="1"/>
            <a:r>
              <a:rPr lang="en-US" dirty="0"/>
              <a:t>roadmap</a:t>
            </a:r>
          </a:p>
          <a:p>
            <a:pPr lvl="1"/>
            <a:r>
              <a:rPr lang="en-US" dirty="0"/>
              <a:t>structure</a:t>
            </a:r>
          </a:p>
          <a:p>
            <a:pPr lvl="1"/>
            <a:r>
              <a:rPr lang="en-US" dirty="0"/>
              <a:t>documents</a:t>
            </a:r>
          </a:p>
          <a:p>
            <a:pPr lvl="1"/>
            <a:r>
              <a:rPr lang="en-US" dirty="0"/>
              <a:t>sprint and release demo slides/artifacts</a:t>
            </a:r>
          </a:p>
          <a:p>
            <a:pPr lvl="0"/>
            <a:r>
              <a:rPr lang="en-US" dirty="0"/>
              <a:t>Epic Dashboard</a:t>
            </a:r>
          </a:p>
          <a:p>
            <a:pPr lvl="0"/>
            <a:r>
              <a:rPr lang="en-US" dirty="0"/>
              <a:t>Training Requests forms and Training Materials</a:t>
            </a:r>
          </a:p>
          <a:p>
            <a:pPr lvl="0"/>
            <a:r>
              <a:rPr lang="en-US" dirty="0"/>
              <a:t>RTE Toolbox: ART Launch Tracker, Wiki, Templates, Resources</a:t>
            </a:r>
          </a:p>
          <a:p>
            <a:pPr lvl="0"/>
            <a:r>
              <a:rPr lang="en-US" dirty="0"/>
              <a:t>Innovation Week Idea Factory</a:t>
            </a:r>
          </a:p>
          <a:p>
            <a:pPr marL="0" indent="0">
              <a:buNone/>
            </a:pPr>
            <a:endParaRPr lang="en-US" dirty="0"/>
          </a:p>
        </p:txBody>
      </p:sp>
      <p:pic>
        <p:nvPicPr>
          <p:cNvPr id="4" name="Picture 3" descr="C:\Users\connors\AppData\Local\Microsoft\Windows\Temporary Internet Files\Content.Outlook\7RR1KVOX\ITIDSiteHomePage.PNG">
            <a:extLst>
              <a:ext uri="{FF2B5EF4-FFF2-40B4-BE49-F238E27FC236}">
                <a16:creationId xmlns:a16="http://schemas.microsoft.com/office/drawing/2014/main" id="{8C1AA5F3-4979-48C5-A622-FBDC200DC0A0}"/>
              </a:ext>
            </a:extLst>
          </p:cNvPr>
          <p:cNvPicPr/>
          <p:nvPr/>
        </p:nvPicPr>
        <p:blipFill rotWithShape="1">
          <a:blip r:embed="rId2">
            <a:extLst>
              <a:ext uri="{28A0092B-C50C-407E-A947-70E740481C1C}">
                <a14:useLocalDpi xmlns:a14="http://schemas.microsoft.com/office/drawing/2010/main" val="0"/>
              </a:ext>
            </a:extLst>
          </a:blip>
          <a:srcRect r="40538" b="46569"/>
          <a:stretch/>
        </p:blipFill>
        <p:spPr bwMode="auto">
          <a:xfrm>
            <a:off x="4267200" y="484632"/>
            <a:ext cx="7589565" cy="3714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5307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3325-C291-4C4A-93BB-7FC28857400B}"/>
              </a:ext>
            </a:extLst>
          </p:cNvPr>
          <p:cNvSpPr>
            <a:spLocks noGrp="1"/>
          </p:cNvSpPr>
          <p:nvPr>
            <p:ph type="title"/>
          </p:nvPr>
        </p:nvSpPr>
        <p:spPr/>
        <p:txBody>
          <a:bodyPr/>
          <a:lstStyle/>
          <a:p>
            <a:r>
              <a:rPr lang="en-US" dirty="0"/>
              <a:t>Custom SharePoint Trackers</a:t>
            </a:r>
          </a:p>
        </p:txBody>
      </p:sp>
      <p:sp>
        <p:nvSpPr>
          <p:cNvPr id="3" name="Content Placeholder 2">
            <a:extLst>
              <a:ext uri="{FF2B5EF4-FFF2-40B4-BE49-F238E27FC236}">
                <a16:creationId xmlns:a16="http://schemas.microsoft.com/office/drawing/2014/main" id="{F48A7652-FCE8-4E2E-B311-3D9DCF2C98B1}"/>
              </a:ext>
            </a:extLst>
          </p:cNvPr>
          <p:cNvSpPr>
            <a:spLocks noGrp="1"/>
          </p:cNvSpPr>
          <p:nvPr>
            <p:ph idx="1"/>
          </p:nvPr>
        </p:nvSpPr>
        <p:spPr>
          <a:xfrm>
            <a:off x="1069848" y="2121408"/>
            <a:ext cx="8749655" cy="4050792"/>
          </a:xfrm>
        </p:spPr>
        <p:txBody>
          <a:bodyPr/>
          <a:lstStyle/>
          <a:p>
            <a:r>
              <a:rPr lang="en-US" dirty="0"/>
              <a:t>Built custom user story, feature, and epic trackers in SharePoint</a:t>
            </a:r>
          </a:p>
          <a:p>
            <a:r>
              <a:rPr lang="en-US" dirty="0"/>
              <a:t>Tracker are all linked to show hierarchy</a:t>
            </a:r>
          </a:p>
          <a:p>
            <a:r>
              <a:rPr lang="en-US" dirty="0"/>
              <a:t>Information is displayed in “cards” and are grouped by sprint and release</a:t>
            </a:r>
          </a:p>
          <a:p>
            <a:r>
              <a:rPr lang="en-US" dirty="0"/>
              <a:t>Total transparency</a:t>
            </a:r>
          </a:p>
          <a:p>
            <a:r>
              <a:rPr lang="en-US" dirty="0"/>
              <a:t>Branch Front Office is using tracker to pull information, reduce data calls and replace traditional reporting/governance practices</a:t>
            </a:r>
          </a:p>
          <a:p>
            <a:endParaRPr lang="en-US" dirty="0"/>
          </a:p>
        </p:txBody>
      </p:sp>
      <p:pic>
        <p:nvPicPr>
          <p:cNvPr id="6" name="Picture 5">
            <a:extLst>
              <a:ext uri="{FF2B5EF4-FFF2-40B4-BE49-F238E27FC236}">
                <a16:creationId xmlns:a16="http://schemas.microsoft.com/office/drawing/2014/main" id="{0D62C8E5-37E7-48F7-88D0-681F1DD8BCA5}"/>
              </a:ext>
            </a:extLst>
          </p:cNvPr>
          <p:cNvPicPr/>
          <p:nvPr/>
        </p:nvPicPr>
        <p:blipFill>
          <a:blip r:embed="rId2">
            <a:extLst>
              <a:ext uri="{28A0092B-C50C-407E-A947-70E740481C1C}">
                <a14:useLocalDpi xmlns:a14="http://schemas.microsoft.com/office/drawing/2010/main" val="0"/>
              </a:ext>
            </a:extLst>
          </a:blip>
          <a:stretch>
            <a:fillRect/>
          </a:stretch>
        </p:blipFill>
        <p:spPr>
          <a:xfrm>
            <a:off x="72842" y="4440195"/>
            <a:ext cx="4712563" cy="2224216"/>
          </a:xfrm>
          <a:prstGeom prst="rect">
            <a:avLst/>
          </a:prstGeom>
        </p:spPr>
      </p:pic>
      <p:pic>
        <p:nvPicPr>
          <p:cNvPr id="5" name="Picture 4">
            <a:extLst>
              <a:ext uri="{FF2B5EF4-FFF2-40B4-BE49-F238E27FC236}">
                <a16:creationId xmlns:a16="http://schemas.microsoft.com/office/drawing/2014/main" id="{6E7B381F-0688-4F49-BEC8-8F7EBC8183B1}"/>
              </a:ext>
            </a:extLst>
          </p:cNvPr>
          <p:cNvPicPr/>
          <p:nvPr/>
        </p:nvPicPr>
        <p:blipFill>
          <a:blip r:embed="rId3"/>
          <a:stretch>
            <a:fillRect/>
          </a:stretch>
        </p:blipFill>
        <p:spPr>
          <a:xfrm>
            <a:off x="4473145" y="4633784"/>
            <a:ext cx="5436973" cy="2224216"/>
          </a:xfrm>
          <a:prstGeom prst="rect">
            <a:avLst/>
          </a:prstGeom>
        </p:spPr>
      </p:pic>
      <p:pic>
        <p:nvPicPr>
          <p:cNvPr id="4" name="Picture 3">
            <a:extLst>
              <a:ext uri="{FF2B5EF4-FFF2-40B4-BE49-F238E27FC236}">
                <a16:creationId xmlns:a16="http://schemas.microsoft.com/office/drawing/2014/main" id="{FFFA1BF8-B269-4531-B477-83DFECDAC647}"/>
              </a:ext>
            </a:extLst>
          </p:cNvPr>
          <p:cNvPicPr/>
          <p:nvPr/>
        </p:nvPicPr>
        <p:blipFill>
          <a:blip r:embed="rId4"/>
          <a:stretch>
            <a:fillRect/>
          </a:stretch>
        </p:blipFill>
        <p:spPr>
          <a:xfrm>
            <a:off x="9514820" y="4333932"/>
            <a:ext cx="2603377" cy="2330479"/>
          </a:xfrm>
          <a:prstGeom prst="rect">
            <a:avLst/>
          </a:prstGeom>
        </p:spPr>
      </p:pic>
    </p:spTree>
    <p:extLst>
      <p:ext uri="{BB962C8B-B14F-4D97-AF65-F5344CB8AC3E}">
        <p14:creationId xmlns:p14="http://schemas.microsoft.com/office/powerpoint/2010/main" val="3239562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9916-B044-4820-9AB0-BD43923EE782}"/>
              </a:ext>
            </a:extLst>
          </p:cNvPr>
          <p:cNvSpPr>
            <a:spLocks noGrp="1"/>
          </p:cNvSpPr>
          <p:nvPr>
            <p:ph type="title"/>
          </p:nvPr>
        </p:nvSpPr>
        <p:spPr/>
        <p:txBody>
          <a:bodyPr/>
          <a:lstStyle/>
          <a:p>
            <a:r>
              <a:rPr lang="en-US" dirty="0"/>
              <a:t>ART Launch Tracker</a:t>
            </a:r>
          </a:p>
        </p:txBody>
      </p:sp>
      <p:pic>
        <p:nvPicPr>
          <p:cNvPr id="5" name="Picture 4">
            <a:extLst>
              <a:ext uri="{FF2B5EF4-FFF2-40B4-BE49-F238E27FC236}">
                <a16:creationId xmlns:a16="http://schemas.microsoft.com/office/drawing/2014/main" id="{DA16C676-0F84-483C-9AE0-067131BB62CB}"/>
              </a:ext>
            </a:extLst>
          </p:cNvPr>
          <p:cNvPicPr/>
          <p:nvPr/>
        </p:nvPicPr>
        <p:blipFill>
          <a:blip r:embed="rId2"/>
          <a:stretch>
            <a:fillRect/>
          </a:stretch>
        </p:blipFill>
        <p:spPr>
          <a:xfrm>
            <a:off x="123568" y="1781733"/>
            <a:ext cx="7496432" cy="3193922"/>
          </a:xfrm>
          <a:prstGeom prst="rect">
            <a:avLst/>
          </a:prstGeom>
          <a:ln w="28575">
            <a:solidFill>
              <a:schemeClr val="tx1"/>
            </a:solidFill>
          </a:ln>
        </p:spPr>
      </p:pic>
      <p:pic>
        <p:nvPicPr>
          <p:cNvPr id="6" name="Content Placeholder 5">
            <a:extLst>
              <a:ext uri="{FF2B5EF4-FFF2-40B4-BE49-F238E27FC236}">
                <a16:creationId xmlns:a16="http://schemas.microsoft.com/office/drawing/2014/main" id="{F540C1E7-9813-4966-A27D-00698645D72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735309" y="2674895"/>
            <a:ext cx="8258983" cy="4051300"/>
          </a:xfrm>
          <a:prstGeom prst="rect">
            <a:avLst/>
          </a:prstGeom>
          <a:ln w="28575">
            <a:solidFill>
              <a:schemeClr val="tx1"/>
            </a:solidFill>
          </a:ln>
        </p:spPr>
      </p:pic>
    </p:spTree>
    <p:extLst>
      <p:ext uri="{BB962C8B-B14F-4D97-AF65-F5344CB8AC3E}">
        <p14:creationId xmlns:p14="http://schemas.microsoft.com/office/powerpoint/2010/main" val="24605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documentManagement>
</p:properties>
</file>

<file path=customXml/item2.xml><?xml version="1.0" encoding="utf-8"?>
<ct:contentTypeSchema xmlns:ct="http://schemas.microsoft.com/office/2006/metadata/contentType" xmlns:ma="http://schemas.microsoft.com/office/2006/metadata/properties/metaAttributes" ct:_="" ma:_="" ma:contentTypeName="MITRE Work" ma:contentTypeID="0x01010088467C764C3ED4429AAC2CBF6237F8980039965E41D4DC844498F3ACA1105C811A" ma:contentTypeVersion="6" ma:contentTypeDescription="Materials and documents that contain MITRE authored content and other content directly attributable to MITRE and its work" ma:contentTypeScope="" ma:versionID="258c326bd8913fae8fa43460a73f5857">
  <xsd:schema xmlns:xsd="http://www.w3.org/2001/XMLSchema" xmlns:xs="http://www.w3.org/2001/XMLSchema" xmlns:p="http://schemas.microsoft.com/office/2006/metadata/properties" xmlns:ns1="http://schemas.microsoft.com/sharepoint/v3" xmlns:ns2="http://schemas.microsoft.com/sharepoint/v3/fields" xmlns:ns3="95e591b0-cae7-4239-a409-71ba7aea563b" targetNamespace="http://schemas.microsoft.com/office/2006/metadata/properties" ma:root="true" ma:fieldsID="0e9e292aca79820ba3b601e9e144c4b3" ns1:_="" ns2:_="" ns3:_="">
    <xsd:import namespace="http://schemas.microsoft.com/sharepoint/v3"/>
    <xsd:import namespace="http://schemas.microsoft.com/sharepoint/v3/fields"/>
    <xsd:import namespace="95e591b0-cae7-4239-a409-71ba7aea563b"/>
    <xsd:element name="properties">
      <xsd:complexType>
        <xsd:sequence>
          <xsd:element name="documentManagement">
            <xsd:complexType>
              <xsd:all>
                <xsd:element ref="ns2:_Contributor" minOccurs="0"/>
                <xsd:element ref="ns1:MITRE_x0020_Sensitivity"/>
                <xsd:element ref="ns1:Release_x0020_Statement"/>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e591b0-cae7-4239-a409-71ba7aea563b"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951B77-6CEE-440E-8F79-5B89C4B4AD96}">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5e591b0-cae7-4239-a409-71ba7aea563b"/>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286D628E-3CF2-4C66-9F38-E54EAD284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95e591b0-cae7-4239-a409-71ba7aea56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1D0137-1996-43EA-B665-B8CD4C96C385}">
  <ds:schemaRefs>
    <ds:schemaRef ds:uri="http://schemas.microsoft.com/office/2006/metadata/customXsn"/>
  </ds:schemaRefs>
</ds:datastoreItem>
</file>

<file path=customXml/itemProps4.xml><?xml version="1.0" encoding="utf-8"?>
<ds:datastoreItem xmlns:ds="http://schemas.openxmlformats.org/officeDocument/2006/customXml" ds:itemID="{054F0FD7-9A5A-4FD0-8488-9B24F4B1D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6580</TotalTime>
  <Words>1810</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Georgia</vt:lpstr>
      <vt:lpstr>Times New Roman</vt:lpstr>
      <vt:lpstr>Trebuchet MS</vt:lpstr>
      <vt:lpstr>Wingdings</vt:lpstr>
      <vt:lpstr>Wood Type</vt:lpstr>
      <vt:lpstr>FBI Agile Transformation</vt:lpstr>
      <vt:lpstr>Overview</vt:lpstr>
      <vt:lpstr>What did we do?</vt:lpstr>
      <vt:lpstr>ITID’s Structure</vt:lpstr>
      <vt:lpstr>Common Calendar and Cadence</vt:lpstr>
      <vt:lpstr>Custom Class</vt:lpstr>
      <vt:lpstr>Website</vt:lpstr>
      <vt:lpstr>Custom SharePoint Trackers</vt:lpstr>
      <vt:lpstr>ART Launch Tracker</vt:lpstr>
      <vt:lpstr>Innovation Week</vt:lpstr>
      <vt:lpstr>Innovation Week – In the News!</vt:lpstr>
      <vt:lpstr>Innovation Idea – Agile Metrics</vt:lpstr>
      <vt:lpstr>Innovation Idea – Agile Metrics</vt:lpstr>
      <vt:lpstr>Innovation Idea – Agile Metrics</vt:lpstr>
      <vt:lpstr>Prioritization Review Board (PRB)</vt:lpstr>
      <vt:lpstr>PRB Mission</vt:lpstr>
      <vt:lpstr>Epic Process</vt:lpstr>
      <vt:lpstr>Agile Article in Branch Newsletter</vt:lpstr>
      <vt:lpstr>Successes</vt:lpstr>
      <vt:lpstr>Retrospective – Month 10</vt:lpstr>
      <vt:lpstr>Lessons Learned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FBI Agile Transformation</dc:title>
  <dc:creator>Connors, Carol</dc:creator>
  <cp:lastModifiedBy>Webber, Mark R</cp:lastModifiedBy>
  <cp:revision>36</cp:revision>
  <dcterms:created xsi:type="dcterms:W3CDTF">2017-10-02T14:12:20Z</dcterms:created>
  <dcterms:modified xsi:type="dcterms:W3CDTF">2017-11-17T14:35:52Z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0x01010088467C764C3ED4429AAC2CBF6237F8980039965E41D4DC844498F3ACA1105C811A</vt:lpwstr>
  </property>
</Properties>
</file>